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61" r:id="rId2"/>
    <p:sldId id="283" r:id="rId3"/>
    <p:sldId id="263" r:id="rId4"/>
    <p:sldId id="267" r:id="rId5"/>
    <p:sldId id="268" r:id="rId6"/>
    <p:sldId id="269" r:id="rId7"/>
    <p:sldId id="270" r:id="rId8"/>
    <p:sldId id="264" r:id="rId9"/>
    <p:sldId id="271" r:id="rId10"/>
    <p:sldId id="272" r:id="rId11"/>
    <p:sldId id="273" r:id="rId12"/>
    <p:sldId id="265" r:id="rId13"/>
    <p:sldId id="277" r:id="rId14"/>
    <p:sldId id="275" r:id="rId15"/>
    <p:sldId id="276" r:id="rId16"/>
    <p:sldId id="266" r:id="rId17"/>
    <p:sldId id="279" r:id="rId18"/>
    <p:sldId id="285" r:id="rId19"/>
    <p:sldId id="284" r:id="rId20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6A2D38"/>
    <a:srgbClr val="67315A"/>
    <a:srgbClr val="1D379B"/>
    <a:srgbClr val="C5ACD0"/>
    <a:srgbClr val="833636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89187" autoAdjust="0"/>
  </p:normalViewPr>
  <p:slideViewPr>
    <p:cSldViewPr snapToGrid="0">
      <p:cViewPr varScale="1">
        <p:scale>
          <a:sx n="100" d="100"/>
          <a:sy n="100" d="100"/>
        </p:scale>
        <p:origin x="808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216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png>
</file>

<file path=ppt/media/image10.tiff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6A17B598-81B1-4947-9A83-060E469C6E20}" type="datetimeFigureOut">
              <a:rPr lang="zh-CN" altLang="en-US" smtClean="0"/>
              <a:pPr/>
              <a:t>2020/7/3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613764ED-30D4-4197-B15C-8AE7FEE48D0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892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470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skia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是谷歌的一个开源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2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引擎，用来实现利用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CPU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实现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2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图形绘制。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Open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GL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09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initState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()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表示当前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State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将和一个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BuildContext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产生关联，但是此时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BuildContext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没有完全装载完成，如果你需要在该方法中获取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BuildContext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，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可以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new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Future.delayed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(const Duration(seconds: 0, (){//context});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一下。</a:t>
            </a:r>
          </a:p>
          <a:p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didChangeDependencies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()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在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initState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()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之后调用，当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State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对象的依赖关系发生变化时，该方法被调用，初始化时也会调用。</a:t>
            </a:r>
          </a:p>
          <a:p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deactivate()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当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State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被暂时从视图树中移除时，会调用这个方法，同时页面切换时，也会调用</a:t>
            </a:r>
          </a:p>
          <a:p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dispose() Widget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销毁了，在调用这个方法之前，总会先调用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deactivate()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。</a:t>
            </a:r>
          </a:p>
          <a:p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didUpdateWidge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当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widget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状态发生变化时，会调用。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587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3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33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770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85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534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9738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5356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180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633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ffectLst/>
              </a:rPr>
              <a:t>快速开发（毫秒级热重载）</a:t>
            </a:r>
          </a:p>
          <a:p>
            <a:r>
              <a:rPr lang="zh-CN" altLang="en-US" dirty="0">
                <a:effectLst/>
              </a:rPr>
              <a:t>绚丽</a:t>
            </a:r>
            <a:r>
              <a:rPr lang="en" altLang="zh-CN" dirty="0">
                <a:effectLst/>
              </a:rPr>
              <a:t>UI</a:t>
            </a:r>
            <a:r>
              <a:rPr lang="zh-CN" altLang="en" dirty="0">
                <a:effectLst/>
              </a:rPr>
              <a:t>（</a:t>
            </a:r>
            <a:r>
              <a:rPr lang="zh-CN" altLang="en-US" dirty="0">
                <a:effectLst/>
              </a:rPr>
              <a:t>内建漂亮的质感设计</a:t>
            </a:r>
            <a:r>
              <a:rPr lang="en" altLang="zh-CN" dirty="0">
                <a:effectLst/>
              </a:rPr>
              <a:t>Material Design</a:t>
            </a:r>
            <a:r>
              <a:rPr lang="zh-CN" altLang="en-US" dirty="0">
                <a:effectLst/>
              </a:rPr>
              <a:t>和</a:t>
            </a:r>
            <a:r>
              <a:rPr lang="en" altLang="zh-CN" dirty="0">
                <a:effectLst/>
              </a:rPr>
              <a:t>Cupertino Widget</a:t>
            </a:r>
            <a:r>
              <a:rPr lang="zh-CN" altLang="en-US" dirty="0">
                <a:effectLst/>
              </a:rPr>
              <a:t>和丰富平滑的动画效果和平台感知）</a:t>
            </a:r>
          </a:p>
          <a:p>
            <a:r>
              <a:rPr lang="zh-CN" altLang="en-US" dirty="0">
                <a:effectLst/>
              </a:rPr>
              <a:t>响应式</a:t>
            </a:r>
            <a:r>
              <a:rPr lang="en-US" altLang="zh-CN" dirty="0">
                <a:effectLst/>
              </a:rPr>
              <a:t>(</a:t>
            </a:r>
            <a:r>
              <a:rPr lang="en" altLang="zh-CN" dirty="0">
                <a:effectLst/>
              </a:rPr>
              <a:t>Reactive</a:t>
            </a:r>
            <a:r>
              <a:rPr lang="zh-CN" altLang="en" dirty="0">
                <a:effectLst/>
              </a:rPr>
              <a:t>，</a:t>
            </a:r>
            <a:r>
              <a:rPr lang="zh-CN" altLang="en-US" dirty="0">
                <a:effectLst/>
              </a:rPr>
              <a:t>用强大而灵活的</a:t>
            </a:r>
            <a:r>
              <a:rPr lang="en" altLang="zh-CN" dirty="0">
                <a:effectLst/>
              </a:rPr>
              <a:t>API</a:t>
            </a:r>
            <a:r>
              <a:rPr lang="zh-CN" altLang="en-US" dirty="0">
                <a:effectLst/>
              </a:rPr>
              <a:t>解决</a:t>
            </a:r>
            <a:r>
              <a:rPr lang="en-US" altLang="zh-CN" dirty="0">
                <a:effectLst/>
              </a:rPr>
              <a:t>2</a:t>
            </a:r>
            <a:r>
              <a:rPr lang="en" altLang="zh-CN" dirty="0">
                <a:effectLst/>
              </a:rPr>
              <a:t>D</a:t>
            </a:r>
            <a:r>
              <a:rPr lang="zh-CN" altLang="en" dirty="0">
                <a:effectLst/>
              </a:rPr>
              <a:t>、</a:t>
            </a:r>
            <a:r>
              <a:rPr lang="zh-CN" altLang="en-US" dirty="0">
                <a:effectLst/>
              </a:rPr>
              <a:t>动画、手势、效果等难题</a:t>
            </a:r>
            <a:r>
              <a:rPr lang="en-US" altLang="zh-CN" dirty="0">
                <a:effectLst/>
              </a:rPr>
              <a:t>)</a:t>
            </a:r>
          </a:p>
          <a:p>
            <a:r>
              <a:rPr lang="zh-CN" altLang="en-US" dirty="0">
                <a:effectLst/>
              </a:rPr>
              <a:t>原生访问功能</a:t>
            </a:r>
          </a:p>
          <a:p>
            <a:r>
              <a:rPr lang="zh-CN" altLang="en-US">
                <a:effectLst/>
              </a:rPr>
              <a:t>堪比原生性能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83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JSCore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作为苹果的浏览器引擎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WebKit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中重要组成部分</a:t>
            </a:r>
            <a:b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</a:b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JavaScriptCore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（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以下简称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JSCore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），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它建立起了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Objective-C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（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以下简称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OC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）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JavaScript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（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以下简称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JS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）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两门语言之间沟通的桥梁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字魂59号-创粗黑" panose="00000500000000000000" pitchFamily="2" charset="-122"/>
              <a:ea typeface="字魂59号-创粗黑" panose="00000500000000000000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1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JavaScript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引擎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解释性语言代表</a:t>
            </a:r>
            <a:br>
              <a:rPr lang="en-US" altLang="zh-CN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编译型语言</a:t>
            </a:r>
            <a:r>
              <a:rPr lang="zh-CN" altLang="en-US" dirty="0"/>
              <a:t>只须编译一次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rPr>
              <a:t>就可以把源代码</a:t>
            </a:r>
            <a:r>
              <a:rPr lang="zh-CN" altLang="en-US" dirty="0"/>
              <a:t>编译成机器语言</a:t>
            </a:r>
            <a:endParaRPr lang="zh-CN" altLang="en-US" sz="1200" b="1" i="0" kern="1200" dirty="0">
              <a:solidFill>
                <a:schemeClr val="tx1"/>
              </a:solidFill>
              <a:effectLst/>
              <a:latin typeface="字魂59号-创粗黑" panose="00000500000000000000" pitchFamily="2" charset="-122"/>
              <a:ea typeface="字魂59号-创粗黑" panose="00000500000000000000" pitchFamily="2" charset="-122"/>
              <a:cs typeface="+mn-cs"/>
            </a:endParaRPr>
          </a:p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783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Weex</a:t>
            </a:r>
            <a:r>
              <a:rPr lang="zh-CN" altLang="en-US" b="1" dirty="0">
                <a:effectLst/>
              </a:rPr>
              <a:t>主要有三种方式：</a:t>
            </a:r>
            <a:r>
              <a:rPr lang="en" altLang="zh-CN" b="1" dirty="0">
                <a:effectLst/>
              </a:rPr>
              <a:t>module</a:t>
            </a:r>
            <a:r>
              <a:rPr lang="zh-CN" altLang="en-US" b="1" dirty="0">
                <a:effectLst/>
              </a:rPr>
              <a:t>方式，</a:t>
            </a:r>
            <a:r>
              <a:rPr lang="en" altLang="zh-CN" b="1" dirty="0" err="1">
                <a:effectLst/>
              </a:rPr>
              <a:t>componont</a:t>
            </a:r>
            <a:r>
              <a:rPr lang="zh-CN" altLang="en-US" b="1" dirty="0">
                <a:effectLst/>
              </a:rPr>
              <a:t>方式（</a:t>
            </a:r>
            <a:r>
              <a:rPr lang="en" altLang="zh-CN" b="1" dirty="0">
                <a:effectLst/>
              </a:rPr>
              <a:t>hander</a:t>
            </a:r>
            <a:r>
              <a:rPr lang="zh-CN" altLang="en" b="1" dirty="0">
                <a:effectLst/>
              </a:rPr>
              <a:t>），</a:t>
            </a:r>
            <a:r>
              <a:rPr lang="en" altLang="zh-CN" b="1" dirty="0">
                <a:effectLst/>
              </a:rPr>
              <a:t>adapter</a:t>
            </a:r>
            <a:r>
              <a:rPr lang="zh-CN" altLang="en-US" b="1" dirty="0">
                <a:effectLst/>
              </a:rPr>
              <a:t>方式</a:t>
            </a:r>
            <a:endParaRPr lang="zh-CN" alt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https://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pub.dev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/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580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树</a:t>
            </a:r>
            <a:r>
              <a:rPr lang="en-US" altLang="zh-CN" dirty="0">
                <a:effectLst/>
              </a:rPr>
              <a:t>: 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以树结构进行组织。包含其他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的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被称为父</a:t>
            </a:r>
            <a:r>
              <a:rPr lang="en" altLang="zh-CN" dirty="0">
                <a:effectLst/>
              </a:rPr>
              <a:t>Widget(</a:t>
            </a:r>
            <a:r>
              <a:rPr lang="zh-CN" altLang="en-US" dirty="0">
                <a:effectLst/>
              </a:rPr>
              <a:t>或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容器</a:t>
            </a:r>
            <a:r>
              <a:rPr lang="en-US" altLang="zh-CN" dirty="0">
                <a:effectLst/>
              </a:rPr>
              <a:t>)</a:t>
            </a:r>
            <a:r>
              <a:rPr lang="zh-CN" altLang="en-US" dirty="0">
                <a:effectLst/>
              </a:rPr>
              <a:t>。包含在父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中的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被称为子</a:t>
            </a:r>
            <a:r>
              <a:rPr lang="en" altLang="zh-CN" dirty="0">
                <a:effectLst/>
              </a:rPr>
              <a:t>Widget</a:t>
            </a:r>
            <a:r>
              <a:rPr lang="zh-CN" altLang="en" dirty="0">
                <a:effectLst/>
              </a:rPr>
              <a:t>。</a:t>
            </a:r>
          </a:p>
          <a:p>
            <a:br>
              <a:rPr lang="zh-CN" altLang="en" dirty="0">
                <a:effectLst/>
              </a:rPr>
            </a:br>
            <a:endParaRPr lang="zh-CN" altLang="en" dirty="0">
              <a:effectLst/>
            </a:endParaRPr>
          </a:p>
          <a:p>
            <a:r>
              <a:rPr lang="en" altLang="zh-CN" dirty="0">
                <a:effectLst/>
              </a:rPr>
              <a:t>Context: </a:t>
            </a:r>
            <a:r>
              <a:rPr lang="zh-CN" altLang="en-US" dirty="0">
                <a:effectLst/>
              </a:rPr>
              <a:t>仅仅是已创建的所有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树结构中的某个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的位置引用。简而言之，将</a:t>
            </a:r>
            <a:r>
              <a:rPr lang="en" altLang="zh-CN" dirty="0">
                <a:effectLst/>
              </a:rPr>
              <a:t>context</a:t>
            </a:r>
            <a:r>
              <a:rPr lang="zh-CN" altLang="en-US" dirty="0">
                <a:effectLst/>
              </a:rPr>
              <a:t>作为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树的一部分，其中</a:t>
            </a:r>
            <a:r>
              <a:rPr lang="en" altLang="zh-CN" dirty="0">
                <a:effectLst/>
              </a:rPr>
              <a:t>context</a:t>
            </a:r>
            <a:r>
              <a:rPr lang="zh-CN" altLang="en-US" dirty="0">
                <a:effectLst/>
              </a:rPr>
              <a:t>所对应的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被添加到此树中。一个</a:t>
            </a:r>
            <a:r>
              <a:rPr lang="en" altLang="zh-CN" dirty="0">
                <a:effectLst/>
              </a:rPr>
              <a:t>context</a:t>
            </a:r>
            <a:r>
              <a:rPr lang="zh-CN" altLang="en-US" dirty="0">
                <a:effectLst/>
              </a:rPr>
              <a:t>只从属于一个</a:t>
            </a:r>
            <a:r>
              <a:rPr lang="en" altLang="zh-CN" dirty="0">
                <a:effectLst/>
              </a:rPr>
              <a:t>widget</a:t>
            </a:r>
            <a:r>
              <a:rPr lang="zh-CN" altLang="en" dirty="0">
                <a:effectLst/>
              </a:rPr>
              <a:t>，</a:t>
            </a:r>
            <a:r>
              <a:rPr lang="zh-CN" altLang="en-US" dirty="0">
                <a:effectLst/>
              </a:rPr>
              <a:t>它和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一样是链接在一起的，并且会形成一个</a:t>
            </a:r>
            <a:r>
              <a:rPr lang="en" altLang="zh-CN" dirty="0">
                <a:effectLst/>
              </a:rPr>
              <a:t>context</a:t>
            </a:r>
            <a:r>
              <a:rPr lang="zh-CN" altLang="en-US" dirty="0">
                <a:effectLst/>
              </a:rPr>
              <a:t>树。</a:t>
            </a:r>
          </a:p>
          <a:p>
            <a:br>
              <a:rPr lang="zh-CN" altLang="en-US" dirty="0">
                <a:effectLst/>
              </a:rPr>
            </a:br>
            <a:endParaRPr lang="zh-CN" altLang="en-US" dirty="0">
              <a:effectLst/>
            </a:endParaRPr>
          </a:p>
          <a:p>
            <a:r>
              <a:rPr lang="en" altLang="zh-CN" dirty="0">
                <a:effectLst/>
              </a:rPr>
              <a:t>State: </a:t>
            </a:r>
            <a:r>
              <a:rPr lang="zh-CN" altLang="en-US" dirty="0">
                <a:effectLst/>
              </a:rPr>
              <a:t>定义了</a:t>
            </a:r>
            <a:r>
              <a:rPr lang="en" altLang="zh-CN" dirty="0" err="1">
                <a:effectLst/>
              </a:rPr>
              <a:t>StatefulWidget</a:t>
            </a:r>
            <a:r>
              <a:rPr lang="zh-CN" altLang="en-US" dirty="0">
                <a:effectLst/>
              </a:rPr>
              <a:t>实例的行为，它包含了用于”交互</a:t>
            </a:r>
            <a:r>
              <a:rPr lang="en-US" altLang="zh-CN" dirty="0">
                <a:effectLst/>
              </a:rPr>
              <a:t>/</a:t>
            </a:r>
            <a:r>
              <a:rPr lang="zh-CN" altLang="en-US" dirty="0">
                <a:effectLst/>
              </a:rPr>
              <a:t>干预“</a:t>
            </a:r>
            <a:r>
              <a:rPr lang="en" altLang="zh-CN" dirty="0">
                <a:effectLst/>
              </a:rPr>
              <a:t>Widget</a:t>
            </a:r>
            <a:r>
              <a:rPr lang="zh-CN" altLang="en-US" dirty="0">
                <a:effectLst/>
              </a:rPr>
              <a:t>信息的行为和布局。应用于</a:t>
            </a:r>
            <a:r>
              <a:rPr lang="en" altLang="zh-CN" dirty="0">
                <a:effectLst/>
              </a:rPr>
              <a:t>State</a:t>
            </a:r>
            <a:r>
              <a:rPr lang="zh-CN" altLang="en-US" dirty="0">
                <a:effectLst/>
              </a:rPr>
              <a:t>的任何更改都会强制重建</a:t>
            </a:r>
            <a:r>
              <a:rPr lang="en" altLang="zh-CN" dirty="0">
                <a:effectLst/>
              </a:rPr>
              <a:t>Widget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025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806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724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3764ED-30D4-4197-B15C-8AE7FEE48D0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1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1385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24641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73676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71667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8296797" y="5787828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www.1ppt.com/ziti/</a:t>
            </a:r>
          </a:p>
          <a:p>
            <a:pPr defTabSz="914400"/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www.1ppt.com/xiazai/jihua/</a:t>
            </a:r>
          </a:p>
          <a:p>
            <a:pPr defTabSz="914400"/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www.1ppt.com/xiazai/jianli/  </a:t>
            </a:r>
          </a:p>
          <a:p>
            <a:pPr defTabSz="914400"/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262626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www.1ppt.com/xiazai/huibao/    </a:t>
            </a:r>
          </a:p>
          <a:p>
            <a:pPr defTabSz="914400"/>
            <a:r>
              <a:rPr lang="en-US" altLang="zh-CN" sz="100" dirty="0">
                <a:solidFill>
                  <a:srgbClr val="262626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344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34267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4FA61B-B6D4-41AB-BAE6-762B10EF5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1083"/>
            <a:ext cx="7271941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4B02832-8495-47DD-A392-6F0630AF14DE}"/>
              </a:ext>
            </a:extLst>
          </p:cNvPr>
          <p:cNvSpPr txBox="1"/>
          <p:nvPr/>
        </p:nvSpPr>
        <p:spPr>
          <a:xfrm>
            <a:off x="1313921" y="2767280"/>
            <a:ext cx="4629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Latha" panose="020B0604020202020204" pitchFamily="34" charset="0"/>
                <a:ea typeface="Lantinghei SC Demibold" panose="02000000000000000000" pitchFamily="2" charset="-122"/>
                <a:cs typeface="Latha" panose="020B0604020202020204" pitchFamily="34" charset="0"/>
                <a:sym typeface="+mn-lt"/>
              </a:rPr>
              <a:t>WEB</a:t>
            </a:r>
            <a:r>
              <a:rPr lang="zh-CN" altLang="en-US" sz="8000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+mn-ea"/>
                <a:sym typeface="+mn-lt"/>
              </a:rPr>
              <a:t>前端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D9A39E-9288-4F9A-81CC-EC5CA2530CC4}"/>
              </a:ext>
            </a:extLst>
          </p:cNvPr>
          <p:cNvSpPr txBox="1"/>
          <p:nvPr/>
        </p:nvSpPr>
        <p:spPr>
          <a:xfrm>
            <a:off x="5943605" y="2767904"/>
            <a:ext cx="58309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FE</a:t>
            </a:r>
            <a:r>
              <a:rPr lang="zh-CN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 </a:t>
            </a:r>
            <a:r>
              <a:rPr lang="en-US" altLang="zh-CN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75E697-7BE7-44F8-BAA7-6D0E66CAE82C}"/>
              </a:ext>
            </a:extLst>
          </p:cNvPr>
          <p:cNvSpPr txBox="1"/>
          <p:nvPr/>
        </p:nvSpPr>
        <p:spPr>
          <a:xfrm>
            <a:off x="6647656" y="2227694"/>
            <a:ext cx="1057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sz="2800" i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APP</a:t>
            </a:r>
            <a:endParaRPr lang="zh-CN" altLang="en-US" i="1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E5991E-4635-4837-B04E-FBB17E515525}"/>
              </a:ext>
            </a:extLst>
          </p:cNvPr>
          <p:cNvSpPr txBox="1"/>
          <p:nvPr/>
        </p:nvSpPr>
        <p:spPr>
          <a:xfrm>
            <a:off x="6694304" y="4392155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师弟     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James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972AB48-83C5-4F0B-B5A4-A7222EE961EB}"/>
              </a:ext>
            </a:extLst>
          </p:cNvPr>
          <p:cNvSpPr txBox="1"/>
          <p:nvPr/>
        </p:nvSpPr>
        <p:spPr>
          <a:xfrm>
            <a:off x="9357916" y="6134100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2020.07.05</a:t>
            </a:r>
            <a:endParaRPr lang="zh-CN" altLang="en-US" sz="2000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6964339-C7AA-1743-ADAB-921A9E24D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63" y="6060421"/>
            <a:ext cx="1857917" cy="5226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4729BE0-A387-6F43-85BA-BD6BAC1F365F}"/>
              </a:ext>
            </a:extLst>
          </p:cNvPr>
          <p:cNvSpPr/>
          <p:nvPr/>
        </p:nvSpPr>
        <p:spPr>
          <a:xfrm>
            <a:off x="7255529" y="3888611"/>
            <a:ext cx="3207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Learn once, write anywhere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87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1547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图形渲染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Graphics Pipeline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BD7D984-21A9-674D-B821-876636D1C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409" y="1404860"/>
            <a:ext cx="5569182" cy="497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145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1509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生命周期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Life cycle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381193-AE7D-FB40-A116-15934C7D5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363" y="1097697"/>
            <a:ext cx="3745889" cy="5194300"/>
          </a:xfrm>
          <a:prstGeom prst="rect">
            <a:avLst/>
          </a:prstGeom>
        </p:spPr>
      </p:pic>
      <p:pic>
        <p:nvPicPr>
          <p:cNvPr id="25" name="Picture 3" descr="C:\Documents and Settings\Administrator\桌面\ipad.png">
            <a:extLst>
              <a:ext uri="{FF2B5EF4-FFF2-40B4-BE49-F238E27FC236}">
                <a16:creationId xmlns:a16="http://schemas.microsoft.com/office/drawing/2014/main" id="{6B3D2FA4-5B11-4E4C-B0DB-E9F6EEEE4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5748" y="1190030"/>
            <a:ext cx="3472364" cy="51519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5E077296-D8AC-0546-BC69-1F9EEDD26E8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08710" y="1730522"/>
            <a:ext cx="3105531" cy="411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83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28C0AF-D023-4C55-B376-5D629453C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4725" y="672745"/>
            <a:ext cx="5845243" cy="551251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5AA678C-A895-4D99-B697-7AF79C351906}"/>
              </a:ext>
            </a:extLst>
          </p:cNvPr>
          <p:cNvSpPr txBox="1"/>
          <p:nvPr/>
        </p:nvSpPr>
        <p:spPr>
          <a:xfrm>
            <a:off x="3843967" y="2871624"/>
            <a:ext cx="5186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我的</a:t>
            </a:r>
            <a:r>
              <a:rPr lang="en-US" altLang="zh-CN" sz="48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项目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2F0FE0-4FAC-42EE-B3EF-5E1B0C7E0625}"/>
              </a:ext>
            </a:extLst>
          </p:cNvPr>
          <p:cNvSpPr txBox="1"/>
          <p:nvPr/>
        </p:nvSpPr>
        <p:spPr>
          <a:xfrm>
            <a:off x="4330007" y="3918637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My project flutter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93674AC-2A0C-4C7F-9ED5-A0A67380DBFE}"/>
              </a:ext>
            </a:extLst>
          </p:cNvPr>
          <p:cNvCxnSpPr/>
          <p:nvPr/>
        </p:nvCxnSpPr>
        <p:spPr>
          <a:xfrm>
            <a:off x="5303871" y="2859501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80BDB2D-B79B-42D1-8DC2-0023A7826743}"/>
              </a:ext>
            </a:extLst>
          </p:cNvPr>
          <p:cNvCxnSpPr/>
          <p:nvPr/>
        </p:nvCxnSpPr>
        <p:spPr>
          <a:xfrm>
            <a:off x="5303871" y="3742728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17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2017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项目功能包括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Project functions include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26186C8-9A33-43FC-8939-335FD5DFA78C}"/>
              </a:ext>
            </a:extLst>
          </p:cNvPr>
          <p:cNvSpPr txBox="1"/>
          <p:nvPr/>
        </p:nvSpPr>
        <p:spPr>
          <a:xfrm>
            <a:off x="1607365" y="1542652"/>
            <a:ext cx="3040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消息列表展示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0B14E5E4-DA84-41FB-A2D6-BD330182E1E3}"/>
              </a:ext>
            </a:extLst>
          </p:cNvPr>
          <p:cNvSpPr/>
          <p:nvPr/>
        </p:nvSpPr>
        <p:spPr>
          <a:xfrm>
            <a:off x="1011815" y="1542653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CB8F158-FAC5-A741-8AAD-9DD823F21564}"/>
              </a:ext>
            </a:extLst>
          </p:cNvPr>
          <p:cNvSpPr txBox="1"/>
          <p:nvPr/>
        </p:nvSpPr>
        <p:spPr>
          <a:xfrm>
            <a:off x="1607364" y="2387717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发送文字、发送图片、发送表情</a:t>
            </a: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EA0F7045-7C28-C740-8A37-5CAB8A7688E6}"/>
              </a:ext>
            </a:extLst>
          </p:cNvPr>
          <p:cNvSpPr/>
          <p:nvPr/>
        </p:nvSpPr>
        <p:spPr>
          <a:xfrm>
            <a:off x="1011815" y="2387718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685F538-F075-C14A-BF8F-4ABFE941020B}"/>
              </a:ext>
            </a:extLst>
          </p:cNvPr>
          <p:cNvSpPr txBox="1"/>
          <p:nvPr/>
        </p:nvSpPr>
        <p:spPr>
          <a:xfrm>
            <a:off x="1607364" y="3265501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聊天图片放大预览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8BF3241F-72A5-8948-A3DD-ABD02E7A88AE}"/>
              </a:ext>
            </a:extLst>
          </p:cNvPr>
          <p:cNvSpPr/>
          <p:nvPr/>
        </p:nvSpPr>
        <p:spPr>
          <a:xfrm>
            <a:off x="1011815" y="3265502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06263B6-D7CA-E549-A1DF-C4C0484D530A}"/>
              </a:ext>
            </a:extLst>
          </p:cNvPr>
          <p:cNvSpPr txBox="1"/>
          <p:nvPr/>
        </p:nvSpPr>
        <p:spPr>
          <a:xfrm>
            <a:off x="1607364" y="4143284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扫描二维码</a:t>
            </a: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41A5DCBE-D710-6746-AA6C-4CE024064AC2}"/>
              </a:ext>
            </a:extLst>
          </p:cNvPr>
          <p:cNvSpPr/>
          <p:nvPr/>
        </p:nvSpPr>
        <p:spPr>
          <a:xfrm>
            <a:off x="1011815" y="4143285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3D32FAC-A59D-FD41-A21F-8856C9BD4026}"/>
              </a:ext>
            </a:extLst>
          </p:cNvPr>
          <p:cNvSpPr txBox="1"/>
          <p:nvPr/>
        </p:nvSpPr>
        <p:spPr>
          <a:xfrm>
            <a:off x="1607364" y="5021066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二维码展示</a:t>
            </a: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6B17CE7C-6F4A-6B44-90A4-F44010439BF7}"/>
              </a:ext>
            </a:extLst>
          </p:cNvPr>
          <p:cNvSpPr/>
          <p:nvPr/>
        </p:nvSpPr>
        <p:spPr>
          <a:xfrm>
            <a:off x="1011815" y="5021067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B102417-021F-184F-A3C3-43EEE084E4CF}"/>
              </a:ext>
            </a:extLst>
          </p:cNvPr>
          <p:cNvSpPr txBox="1"/>
          <p:nvPr/>
        </p:nvSpPr>
        <p:spPr>
          <a:xfrm>
            <a:off x="1607364" y="5898847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W</a:t>
            </a:r>
            <a:r>
              <a:rPr lang="en" altLang="zh-CN" sz="2000" dirty="0" err="1">
                <a:solidFill>
                  <a:schemeClr val="bg1"/>
                </a:solidFill>
                <a:cs typeface="+mn-ea"/>
                <a:sym typeface="+mn-lt"/>
              </a:rPr>
              <a:t>ebView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网页的访问</a:t>
            </a: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24A112C2-5A75-814B-B248-A863B411F6A5}"/>
              </a:ext>
            </a:extLst>
          </p:cNvPr>
          <p:cNvSpPr/>
          <p:nvPr/>
        </p:nvSpPr>
        <p:spPr>
          <a:xfrm>
            <a:off x="1011815" y="5898848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7F81856-98CC-A945-AB22-29379A7B2C9C}"/>
              </a:ext>
            </a:extLst>
          </p:cNvPr>
          <p:cNvSpPr txBox="1"/>
          <p:nvPr/>
        </p:nvSpPr>
        <p:spPr>
          <a:xfrm>
            <a:off x="7097635" y="1528677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打开微信小程序</a:t>
            </a:r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817C91DD-474D-F545-AB05-1506A1D4B683}"/>
              </a:ext>
            </a:extLst>
          </p:cNvPr>
          <p:cNvSpPr/>
          <p:nvPr/>
        </p:nvSpPr>
        <p:spPr>
          <a:xfrm>
            <a:off x="6502086" y="1528678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FE2A81F8-7468-2E41-A774-DA0AECEA6084}"/>
              </a:ext>
            </a:extLst>
          </p:cNvPr>
          <p:cNvSpPr txBox="1"/>
          <p:nvPr/>
        </p:nvSpPr>
        <p:spPr>
          <a:xfrm>
            <a:off x="7097635" y="2387717"/>
            <a:ext cx="404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各种列表展示</a:t>
            </a: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5AE07462-9D68-5C47-ACCB-FC8438987146}"/>
              </a:ext>
            </a:extLst>
          </p:cNvPr>
          <p:cNvSpPr/>
          <p:nvPr/>
        </p:nvSpPr>
        <p:spPr>
          <a:xfrm>
            <a:off x="6502086" y="2387718"/>
            <a:ext cx="400111" cy="4001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581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1" grpId="0"/>
      <p:bldP spid="32" grpId="0" animBg="1"/>
      <p:bldP spid="45" grpId="0"/>
      <p:bldP spid="46" grpId="0" animBg="1"/>
      <p:bldP spid="47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 animBg="1"/>
      <p:bldP spid="55" grpId="0"/>
      <p:bldP spid="56" grpId="0" animBg="1"/>
      <p:bldP spid="57" grpId="0"/>
      <p:bldP spid="5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90" y="266702"/>
            <a:ext cx="2015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项目截图展示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Project screenshot display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01024C5B-B29B-484B-9525-749E1CD33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363" y="1456732"/>
            <a:ext cx="2651588" cy="4986997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B9DD69C2-C9C3-7B41-AC0E-82DCA0B06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5097" y="1168789"/>
            <a:ext cx="2651588" cy="4997223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D15F091E-B41C-5848-8715-F272EA9761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4034" y="983182"/>
            <a:ext cx="2477858" cy="4891635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3B8F2492-71D2-724C-91BE-AEC7D384A0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9241" y="497534"/>
            <a:ext cx="2528180" cy="489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81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04C9181-0899-EE4B-8273-EE198420846E}"/>
              </a:ext>
            </a:extLst>
          </p:cNvPr>
          <p:cNvSpPr txBox="1"/>
          <p:nvPr/>
        </p:nvSpPr>
        <p:spPr>
          <a:xfrm>
            <a:off x="1373590" y="266702"/>
            <a:ext cx="2015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项目截图展示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40B8EF1-8039-B44D-AE15-6040CD978640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Project screenshot display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8E17B0-AE31-D84A-8B71-2B580315B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43" y="1208606"/>
            <a:ext cx="2550245" cy="5041525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A9AE7B5F-D7F5-C64B-ADE3-D74CEF147F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755" y="1368584"/>
            <a:ext cx="2660488" cy="5267767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C8DA0107-2B28-FE40-924E-893F6883D5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1691" y="1295400"/>
            <a:ext cx="2614232" cy="4978791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6642A11C-6147-7843-A906-133E3F2C9D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6508" y="1491981"/>
            <a:ext cx="2639677" cy="514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61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28C0AF-D023-4C55-B376-5D629453C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4725" y="672745"/>
            <a:ext cx="5845243" cy="551251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5AA678C-A895-4D99-B697-7AF79C351906}"/>
              </a:ext>
            </a:extLst>
          </p:cNvPr>
          <p:cNvSpPr txBox="1"/>
          <p:nvPr/>
        </p:nvSpPr>
        <p:spPr>
          <a:xfrm>
            <a:off x="4730231" y="2881851"/>
            <a:ext cx="3147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2F0FE0-4FAC-42EE-B3EF-5E1B0C7E0625}"/>
              </a:ext>
            </a:extLst>
          </p:cNvPr>
          <p:cNvSpPr txBox="1"/>
          <p:nvPr/>
        </p:nvSpPr>
        <p:spPr>
          <a:xfrm>
            <a:off x="4330007" y="3934966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pit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93674AC-2A0C-4C7F-9ED5-A0A67380DBFE}"/>
              </a:ext>
            </a:extLst>
          </p:cNvPr>
          <p:cNvCxnSpPr/>
          <p:nvPr/>
        </p:nvCxnSpPr>
        <p:spPr>
          <a:xfrm>
            <a:off x="5303871" y="2875830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80BDB2D-B79B-42D1-8DC2-0023A7826743}"/>
              </a:ext>
            </a:extLst>
          </p:cNvPr>
          <p:cNvCxnSpPr/>
          <p:nvPr/>
        </p:nvCxnSpPr>
        <p:spPr>
          <a:xfrm>
            <a:off x="5303871" y="3759057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24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90" y="266702"/>
            <a:ext cx="16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坑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pit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A40760D-CE3E-4FD5-8EA9-0BB5B2226B4A}"/>
              </a:ext>
            </a:extLst>
          </p:cNvPr>
          <p:cNvSpPr txBox="1"/>
          <p:nvPr/>
        </p:nvSpPr>
        <p:spPr>
          <a:xfrm>
            <a:off x="1219200" y="1837468"/>
            <a:ext cx="4654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flutter packages get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 卡死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556A578-83BB-4637-9A53-1FE9B2B44E13}"/>
              </a:ext>
            </a:extLst>
          </p:cNvPr>
          <p:cNvSpPr txBox="1"/>
          <p:nvPr/>
        </p:nvSpPr>
        <p:spPr>
          <a:xfrm>
            <a:off x="1219200" y="2544924"/>
            <a:ext cx="9924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mac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配置环境变量参考该网址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https://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jingyan.baidu.com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/article/8065f87f47b29523312498e4.html</a:t>
            </a:r>
          </a:p>
          <a:p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export PUB_HOSTED_URL=https://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pub.flutter-io.cn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export FLUTTER_STORAGE_BASE_URL=https://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storage.flutter-io.cn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export PATH="$PWD/flutter/bin:$PATH"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1461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6" grpId="0"/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90" y="266702"/>
            <a:ext cx="16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坑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pit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A40760D-CE3E-4FD5-8EA9-0BB5B2226B4A}"/>
              </a:ext>
            </a:extLst>
          </p:cNvPr>
          <p:cNvSpPr txBox="1"/>
          <p:nvPr/>
        </p:nvSpPr>
        <p:spPr>
          <a:xfrm>
            <a:off x="1219200" y="1837468"/>
            <a:ext cx="6841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 err="1">
                <a:solidFill>
                  <a:schemeClr val="bg1"/>
                </a:solidFill>
                <a:cs typeface="+mn-ea"/>
                <a:sym typeface="+mn-lt"/>
              </a:rPr>
              <a:t>ScrollView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嵌套</a:t>
            </a:r>
            <a:r>
              <a:rPr lang="en" altLang="zh-CN" sz="2800" b="1" dirty="0" err="1">
                <a:solidFill>
                  <a:schemeClr val="bg1"/>
                </a:solidFill>
                <a:cs typeface="+mn-ea"/>
                <a:sym typeface="+mn-lt"/>
              </a:rPr>
              <a:t>ListView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滚动冲突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556A578-83BB-4637-9A53-1FE9B2B44E13}"/>
              </a:ext>
            </a:extLst>
          </p:cNvPr>
          <p:cNvSpPr txBox="1"/>
          <p:nvPr/>
        </p:nvSpPr>
        <p:spPr>
          <a:xfrm>
            <a:off x="1219200" y="2544924"/>
            <a:ext cx="99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ListView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添加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physics:NeverScrollableScrollPhysics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()</a:t>
            </a:r>
            <a:r>
              <a:rPr lang="zh-CN" altLang="en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禁用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ListView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的滚动。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4C3AF6D-4FEE-B94C-8D11-DB8D789A34CB}"/>
              </a:ext>
            </a:extLst>
          </p:cNvPr>
          <p:cNvSpPr txBox="1"/>
          <p:nvPr/>
        </p:nvSpPr>
        <p:spPr>
          <a:xfrm>
            <a:off x="1219200" y="3429000"/>
            <a:ext cx="8009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更新</a:t>
            </a:r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版本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1.7.8+</a:t>
            </a:r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hotfix.3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后出现以下错误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618111-8F5D-7C45-96EC-F0E3BAF556A5}"/>
              </a:ext>
            </a:extLst>
          </p:cNvPr>
          <p:cNvSpPr txBox="1"/>
          <p:nvPr/>
        </p:nvSpPr>
        <p:spPr>
          <a:xfrm>
            <a:off x="1219200" y="4136456"/>
            <a:ext cx="9924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Error: The argument type 'Null Function(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ImageInfo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, bool)' can't be assigned to the parameter type '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ImageStreamListener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’.</a:t>
            </a:r>
          </a:p>
          <a:p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将出现错误的地方</a:t>
            </a:r>
          </a:p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_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imageStream.addListener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(_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handleImageLoaded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);</a:t>
            </a: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改成</a:t>
            </a:r>
          </a:p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_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imageStream.addListener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ImageStreamListener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(_</a:t>
            </a:r>
            <a:r>
              <a:rPr lang="en" altLang="zh-CN" dirty="0" err="1">
                <a:solidFill>
                  <a:schemeClr val="bg1"/>
                </a:solidFill>
                <a:cs typeface="+mn-ea"/>
                <a:sym typeface="+mn-lt"/>
              </a:rPr>
              <a:t>handleImageLoaded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));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6338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6" grpId="0"/>
      <p:bldP spid="17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4FA61B-B6D4-41AB-BAE6-762B10EF5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271941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4B02832-8495-47DD-A392-6F0630AF14DE}"/>
              </a:ext>
            </a:extLst>
          </p:cNvPr>
          <p:cNvSpPr txBox="1"/>
          <p:nvPr/>
        </p:nvSpPr>
        <p:spPr>
          <a:xfrm>
            <a:off x="1878074" y="2599762"/>
            <a:ext cx="3967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rPr>
              <a:t>WEB</a:t>
            </a:r>
            <a:r>
              <a:rPr lang="zh-CN" altLang="en-US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rPr>
              <a:t>前端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D9A39E-9288-4F9A-81CC-EC5CA2530CC4}"/>
              </a:ext>
            </a:extLst>
          </p:cNvPr>
          <p:cNvSpPr txBox="1"/>
          <p:nvPr/>
        </p:nvSpPr>
        <p:spPr>
          <a:xfrm>
            <a:off x="6685758" y="2882208"/>
            <a:ext cx="4856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谢谢您的聆听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75E697-7BE7-44F8-BAA7-6D0E66CAE82C}"/>
              </a:ext>
            </a:extLst>
          </p:cNvPr>
          <p:cNvSpPr txBox="1"/>
          <p:nvPr/>
        </p:nvSpPr>
        <p:spPr>
          <a:xfrm>
            <a:off x="6647656" y="2227694"/>
            <a:ext cx="88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i="1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Flutter</a:t>
            </a:r>
            <a:endParaRPr lang="zh-CN" altLang="en-US" i="1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E5991E-4635-4837-B04E-FBB17E515525}"/>
              </a:ext>
            </a:extLst>
          </p:cNvPr>
          <p:cNvSpPr txBox="1"/>
          <p:nvPr/>
        </p:nvSpPr>
        <p:spPr>
          <a:xfrm>
            <a:off x="6685757" y="3923201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师弟  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James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972AB48-83C5-4F0B-B5A4-A7222EE961EB}"/>
              </a:ext>
            </a:extLst>
          </p:cNvPr>
          <p:cNvSpPr txBox="1"/>
          <p:nvPr/>
        </p:nvSpPr>
        <p:spPr>
          <a:xfrm>
            <a:off x="9357916" y="6134100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2020.07.05</a:t>
            </a:r>
            <a:endParaRPr lang="zh-CN" altLang="en-US" sz="2000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548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08AA13-FA1D-4255-99AA-0949489736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6233" y="1452293"/>
            <a:ext cx="3817769" cy="36004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A19D41D-B404-478C-B516-298A711EDBA2}"/>
              </a:ext>
            </a:extLst>
          </p:cNvPr>
          <p:cNvSpPr txBox="1"/>
          <p:nvPr/>
        </p:nvSpPr>
        <p:spPr>
          <a:xfrm>
            <a:off x="1843812" y="2590798"/>
            <a:ext cx="34901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8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F90097-9CBE-4F02-A61C-0156FB3AA2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2284" y="590578"/>
            <a:ext cx="1373589" cy="12954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D699389-B4E1-422A-B8FF-F4FD052906D1}"/>
              </a:ext>
            </a:extLst>
          </p:cNvPr>
          <p:cNvSpPr txBox="1"/>
          <p:nvPr/>
        </p:nvSpPr>
        <p:spPr>
          <a:xfrm>
            <a:off x="6814233" y="857280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14D168F-5536-457A-ADB7-9223A04D281F}"/>
              </a:ext>
            </a:extLst>
          </p:cNvPr>
          <p:cNvSpPr txBox="1"/>
          <p:nvPr/>
        </p:nvSpPr>
        <p:spPr>
          <a:xfrm>
            <a:off x="7825873" y="857280"/>
            <a:ext cx="3046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为什么要了解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4ED6D5-6462-450A-92F5-540FB910C54A}"/>
              </a:ext>
            </a:extLst>
          </p:cNvPr>
          <p:cNvSpPr txBox="1"/>
          <p:nvPr/>
        </p:nvSpPr>
        <p:spPr>
          <a:xfrm>
            <a:off x="7825872" y="1318943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Why understand flutter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846D854-C112-4FFF-B329-CF0C6A1B7DE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2284" y="2082312"/>
            <a:ext cx="1373589" cy="12954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3FA239C-FDD7-47CD-88F1-F431DCD07514}"/>
              </a:ext>
            </a:extLst>
          </p:cNvPr>
          <p:cNvSpPr txBox="1"/>
          <p:nvPr/>
        </p:nvSpPr>
        <p:spPr>
          <a:xfrm>
            <a:off x="6814233" y="2349014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C7B6A4C-B9B8-461D-A4D0-E7A4D7A41DEA}"/>
              </a:ext>
            </a:extLst>
          </p:cNvPr>
          <p:cNvSpPr txBox="1"/>
          <p:nvPr/>
        </p:nvSpPr>
        <p:spPr>
          <a:xfrm>
            <a:off x="7825874" y="2349014"/>
            <a:ext cx="1991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架构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4E7FA42-5AAF-4257-9ED5-78B8EABEBBC1}"/>
              </a:ext>
            </a:extLst>
          </p:cNvPr>
          <p:cNvSpPr txBox="1"/>
          <p:nvPr/>
        </p:nvSpPr>
        <p:spPr>
          <a:xfrm>
            <a:off x="7825872" y="2810677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Flutter architecture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5EE7C93-FF71-401E-A992-22A306AB5E7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2284" y="3587083"/>
            <a:ext cx="1373589" cy="12954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9B1533D1-4947-4E64-AF20-0CAAE4507E3F}"/>
              </a:ext>
            </a:extLst>
          </p:cNvPr>
          <p:cNvSpPr txBox="1"/>
          <p:nvPr/>
        </p:nvSpPr>
        <p:spPr>
          <a:xfrm>
            <a:off x="6814233" y="3853785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250DEC1-E9E7-412D-B4C1-6869B6C04E47}"/>
              </a:ext>
            </a:extLst>
          </p:cNvPr>
          <p:cNvSpPr txBox="1"/>
          <p:nvPr/>
        </p:nvSpPr>
        <p:spPr>
          <a:xfrm>
            <a:off x="7825873" y="3853785"/>
            <a:ext cx="2522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我的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项目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0D52A-EA75-4661-AFAE-BEB6B5CE0817}"/>
              </a:ext>
            </a:extLst>
          </p:cNvPr>
          <p:cNvSpPr txBox="1"/>
          <p:nvPr/>
        </p:nvSpPr>
        <p:spPr>
          <a:xfrm>
            <a:off x="7825872" y="4315448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My project flutter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C8D70ED4-06A9-4555-A3A6-F3E62ECC1D2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2284" y="5059560"/>
            <a:ext cx="1373589" cy="129540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B15490E-2EBC-4EF4-ACC2-C8992B794AAC}"/>
              </a:ext>
            </a:extLst>
          </p:cNvPr>
          <p:cNvSpPr txBox="1"/>
          <p:nvPr/>
        </p:nvSpPr>
        <p:spPr>
          <a:xfrm>
            <a:off x="6814233" y="532626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AD9C10C-84A1-4C38-B98C-63D7BF8F2242}"/>
              </a:ext>
            </a:extLst>
          </p:cNvPr>
          <p:cNvSpPr txBox="1"/>
          <p:nvPr/>
        </p:nvSpPr>
        <p:spPr>
          <a:xfrm>
            <a:off x="7825873" y="5326262"/>
            <a:ext cx="1485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坑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0927B6E-D1D4-43C7-8EE2-BE3F42EC38E0}"/>
              </a:ext>
            </a:extLst>
          </p:cNvPr>
          <p:cNvSpPr txBox="1"/>
          <p:nvPr/>
        </p:nvSpPr>
        <p:spPr>
          <a:xfrm>
            <a:off x="7825872" y="578792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pit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4D699D-E9ED-D24E-967F-E2938A0245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663" y="6060421"/>
            <a:ext cx="1857917" cy="5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2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  <p:bldP spid="16" grpId="0"/>
      <p:bldP spid="17" grpId="0"/>
      <p:bldP spid="18" grpId="0"/>
      <p:bldP spid="20" grpId="0"/>
      <p:bldP spid="21" grpId="0"/>
      <p:bldP spid="22" grpId="0"/>
      <p:bldP spid="24" grpId="0"/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28C0AF-D023-4C55-B376-5D629453C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4725" y="672745"/>
            <a:ext cx="5845243" cy="551251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5AA678C-A895-4D99-B697-7AF79C351906}"/>
              </a:ext>
            </a:extLst>
          </p:cNvPr>
          <p:cNvSpPr txBox="1"/>
          <p:nvPr/>
        </p:nvSpPr>
        <p:spPr>
          <a:xfrm>
            <a:off x="3632094" y="3051243"/>
            <a:ext cx="5668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为什么要了解</a:t>
            </a:r>
            <a:r>
              <a:rPr lang="en-US" altLang="zh-CN" sz="48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2F0FE0-4FAC-42EE-B3EF-5E1B0C7E0625}"/>
              </a:ext>
            </a:extLst>
          </p:cNvPr>
          <p:cNvSpPr txBox="1"/>
          <p:nvPr/>
        </p:nvSpPr>
        <p:spPr>
          <a:xfrm>
            <a:off x="4330007" y="4081927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Why understand flutter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93674AC-2A0C-4C7F-9ED5-A0A67380DBFE}"/>
              </a:ext>
            </a:extLst>
          </p:cNvPr>
          <p:cNvCxnSpPr/>
          <p:nvPr/>
        </p:nvCxnSpPr>
        <p:spPr>
          <a:xfrm>
            <a:off x="5303871" y="3022791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80BDB2D-B79B-42D1-8DC2-0023A7826743}"/>
              </a:ext>
            </a:extLst>
          </p:cNvPr>
          <p:cNvCxnSpPr/>
          <p:nvPr/>
        </p:nvCxnSpPr>
        <p:spPr>
          <a:xfrm>
            <a:off x="5303871" y="3906018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67009E3F-6C85-6B45-87F5-974E9DFCE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63" y="6060421"/>
            <a:ext cx="1857917" cy="5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35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1512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横向对比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Horizontal comparison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D31F8B2-BAF2-5A4C-A6E2-0FE7266BB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623156"/>
              </p:ext>
            </p:extLst>
          </p:nvPr>
        </p:nvGraphicFramePr>
        <p:xfrm>
          <a:off x="1436648" y="1418682"/>
          <a:ext cx="9324280" cy="4962045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331070">
                  <a:extLst>
                    <a:ext uri="{9D8B030D-6E8A-4147-A177-3AD203B41FA5}">
                      <a16:colId xmlns:a16="http://schemas.microsoft.com/office/drawing/2014/main" val="2681615848"/>
                    </a:ext>
                  </a:extLst>
                </a:gridCol>
                <a:gridCol w="2331070">
                  <a:extLst>
                    <a:ext uri="{9D8B030D-6E8A-4147-A177-3AD203B41FA5}">
                      <a16:colId xmlns:a16="http://schemas.microsoft.com/office/drawing/2014/main" val="1815876870"/>
                    </a:ext>
                  </a:extLst>
                </a:gridCol>
                <a:gridCol w="2331070">
                  <a:extLst>
                    <a:ext uri="{9D8B030D-6E8A-4147-A177-3AD203B41FA5}">
                      <a16:colId xmlns:a16="http://schemas.microsoft.com/office/drawing/2014/main" val="2992700057"/>
                    </a:ext>
                  </a:extLst>
                </a:gridCol>
                <a:gridCol w="2331070">
                  <a:extLst>
                    <a:ext uri="{9D8B030D-6E8A-4147-A177-3AD203B41FA5}">
                      <a16:colId xmlns:a16="http://schemas.microsoft.com/office/drawing/2014/main" val="2246500699"/>
                    </a:ext>
                  </a:extLst>
                </a:gridCol>
              </a:tblGrid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类型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React Native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Weex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>
                          <a:effectLst/>
                        </a:rPr>
                        <a:t>Flutter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330171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平台实现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无桥接，原生编码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0759585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引擎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JSCore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>
                          <a:effectLst/>
                        </a:rPr>
                        <a:t>JS V8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>
                          <a:solidFill>
                            <a:srgbClr val="00B050"/>
                          </a:solidFill>
                          <a:effectLst/>
                        </a:rPr>
                        <a:t>Flutter engine</a:t>
                      </a:r>
                    </a:p>
                    <a:p>
                      <a:pPr algn="ctr"/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一层轻量的 </a:t>
                      </a:r>
                      <a:r>
                        <a:rPr lang="en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C/C++</a:t>
                      </a:r>
                      <a:endParaRPr lang="en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439206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核心语言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React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Vue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>
                          <a:effectLst/>
                        </a:rPr>
                        <a:t>Dart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486424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 err="1">
                          <a:effectLst/>
                        </a:rPr>
                        <a:t>apk</a:t>
                      </a:r>
                      <a:r>
                        <a:rPr lang="zh-CN" altLang="en-US" dirty="0">
                          <a:effectLst/>
                        </a:rPr>
                        <a:t>大小 </a:t>
                      </a:r>
                      <a:r>
                        <a:rPr lang="en-US" altLang="zh-CN" dirty="0">
                          <a:effectLst/>
                        </a:rPr>
                        <a:t>(</a:t>
                      </a:r>
                      <a:r>
                        <a:rPr lang="en" dirty="0">
                          <a:effectLst/>
                        </a:rPr>
                        <a:t>Release)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7.6M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10.6M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>
                          <a:effectLst/>
                        </a:rPr>
                        <a:t>8.1M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56304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en">
                          <a:effectLst/>
                        </a:rPr>
                        <a:t>bundle</a:t>
                      </a:r>
                      <a:r>
                        <a:rPr lang="zh-CN" altLang="en-US">
                          <a:effectLst/>
                        </a:rPr>
                        <a:t>文件大小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默认单一、较大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较小、多页面可多文件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00B050"/>
                          </a:solidFill>
                          <a:effectLst/>
                        </a:rPr>
                        <a:t>不需要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2707063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上手难度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稍高？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容易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一般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9879721"/>
                  </a:ext>
                </a:extLst>
              </a:tr>
              <a:tr h="60836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社区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丰富，</a:t>
                      </a:r>
                      <a:r>
                        <a:rPr lang="en">
                          <a:effectLst/>
                        </a:rPr>
                        <a:t>Facebook</a:t>
                      </a:r>
                      <a:r>
                        <a:rPr lang="zh-CN" altLang="en-US">
                          <a:effectLst/>
                        </a:rPr>
                        <a:t>重点维护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</a:rPr>
                        <a:t>有点残念，托管</a:t>
                      </a:r>
                      <a:r>
                        <a:rPr lang="en" dirty="0">
                          <a:effectLst/>
                        </a:rPr>
                        <a:t>apache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effectLst/>
                        </a:rPr>
                        <a:t>Google</a:t>
                      </a:r>
                      <a:endParaRPr lang="zh-CN" altLang="en-US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173810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1C15965E-3039-EA4E-8538-C26572ECC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63" y="6060421"/>
            <a:ext cx="1857917" cy="5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83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20832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的优势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Advantages of flutter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Freeform 5">
            <a:extLst>
              <a:ext uri="{FF2B5EF4-FFF2-40B4-BE49-F238E27FC236}">
                <a16:creationId xmlns:a16="http://schemas.microsoft.com/office/drawing/2014/main" id="{B5C68505-5728-4835-B87C-7C7DA6139647}"/>
              </a:ext>
            </a:extLst>
          </p:cNvPr>
          <p:cNvSpPr>
            <a:spLocks/>
          </p:cNvSpPr>
          <p:nvPr/>
        </p:nvSpPr>
        <p:spPr bwMode="auto">
          <a:xfrm>
            <a:off x="5104935" y="1559362"/>
            <a:ext cx="2025915" cy="1194148"/>
          </a:xfrm>
          <a:custGeom>
            <a:avLst/>
            <a:gdLst>
              <a:gd name="T0" fmla="*/ 579995 w 798"/>
              <a:gd name="T1" fmla="*/ 631863 h 470"/>
              <a:gd name="T2" fmla="*/ 659537 w 798"/>
              <a:gd name="T3" fmla="*/ 779463 h 470"/>
              <a:gd name="T4" fmla="*/ 737422 w 798"/>
              <a:gd name="T5" fmla="*/ 631863 h 470"/>
              <a:gd name="T6" fmla="*/ 1045648 w 798"/>
              <a:gd name="T7" fmla="*/ 728052 h 470"/>
              <a:gd name="T8" fmla="*/ 1322388 w 798"/>
              <a:gd name="T9" fmla="*/ 230522 h 470"/>
              <a:gd name="T10" fmla="*/ 0 w 798"/>
              <a:gd name="T11" fmla="*/ 227205 h 470"/>
              <a:gd name="T12" fmla="*/ 275083 w 798"/>
              <a:gd name="T13" fmla="*/ 726393 h 470"/>
              <a:gd name="T14" fmla="*/ 579995 w 798"/>
              <a:gd name="T15" fmla="*/ 631863 h 47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70">
                <a:moveTo>
                  <a:pt x="350" y="381"/>
                </a:moveTo>
                <a:cubicBezTo>
                  <a:pt x="398" y="470"/>
                  <a:pt x="398" y="470"/>
                  <a:pt x="398" y="470"/>
                </a:cubicBezTo>
                <a:cubicBezTo>
                  <a:pt x="445" y="381"/>
                  <a:pt x="445" y="381"/>
                  <a:pt x="445" y="381"/>
                </a:cubicBezTo>
                <a:cubicBezTo>
                  <a:pt x="512" y="388"/>
                  <a:pt x="575" y="408"/>
                  <a:pt x="631" y="439"/>
                </a:cubicBezTo>
                <a:cubicBezTo>
                  <a:pt x="798" y="139"/>
                  <a:pt x="798" y="139"/>
                  <a:pt x="798" y="139"/>
                </a:cubicBezTo>
                <a:cubicBezTo>
                  <a:pt x="550" y="1"/>
                  <a:pt x="249" y="0"/>
                  <a:pt x="0" y="137"/>
                </a:cubicBezTo>
                <a:cubicBezTo>
                  <a:pt x="166" y="438"/>
                  <a:pt x="166" y="438"/>
                  <a:pt x="166" y="438"/>
                </a:cubicBezTo>
                <a:cubicBezTo>
                  <a:pt x="222" y="407"/>
                  <a:pt x="284" y="387"/>
                  <a:pt x="350" y="38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Freeform 6">
            <a:extLst>
              <a:ext uri="{FF2B5EF4-FFF2-40B4-BE49-F238E27FC236}">
                <a16:creationId xmlns:a16="http://schemas.microsoft.com/office/drawing/2014/main" id="{79353784-08E0-428A-8A03-048619E29E82}"/>
              </a:ext>
            </a:extLst>
          </p:cNvPr>
          <p:cNvSpPr>
            <a:spLocks/>
          </p:cNvSpPr>
          <p:nvPr/>
        </p:nvSpPr>
        <p:spPr bwMode="auto">
          <a:xfrm>
            <a:off x="5083043" y="4730784"/>
            <a:ext cx="2025916" cy="1189284"/>
          </a:xfrm>
          <a:custGeom>
            <a:avLst/>
            <a:gdLst>
              <a:gd name="T0" fmla="*/ 594909 w 798"/>
              <a:gd name="T1" fmla="*/ 144310 h 468"/>
              <a:gd name="T2" fmla="*/ 672794 w 798"/>
              <a:gd name="T3" fmla="*/ 0 h 468"/>
              <a:gd name="T4" fmla="*/ 747365 w 798"/>
              <a:gd name="T5" fmla="*/ 144310 h 468"/>
              <a:gd name="T6" fmla="*/ 1050619 w 798"/>
              <a:gd name="T7" fmla="*/ 51421 h 468"/>
              <a:gd name="T8" fmla="*/ 1322388 w 798"/>
              <a:gd name="T9" fmla="*/ 552359 h 468"/>
              <a:gd name="T10" fmla="*/ 0 w 798"/>
              <a:gd name="T11" fmla="*/ 539089 h 468"/>
              <a:gd name="T12" fmla="*/ 280055 w 798"/>
              <a:gd name="T13" fmla="*/ 43127 h 468"/>
              <a:gd name="T14" fmla="*/ 594909 w 798"/>
              <a:gd name="T15" fmla="*/ 144310 h 46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68">
                <a:moveTo>
                  <a:pt x="359" y="87"/>
                </a:moveTo>
                <a:cubicBezTo>
                  <a:pt x="406" y="0"/>
                  <a:pt x="406" y="0"/>
                  <a:pt x="406" y="0"/>
                </a:cubicBezTo>
                <a:cubicBezTo>
                  <a:pt x="451" y="87"/>
                  <a:pt x="451" y="87"/>
                  <a:pt x="451" y="87"/>
                </a:cubicBezTo>
                <a:cubicBezTo>
                  <a:pt x="517" y="80"/>
                  <a:pt x="579" y="61"/>
                  <a:pt x="634" y="31"/>
                </a:cubicBezTo>
                <a:cubicBezTo>
                  <a:pt x="798" y="333"/>
                  <a:pt x="798" y="333"/>
                  <a:pt x="798" y="333"/>
                </a:cubicBezTo>
                <a:cubicBezTo>
                  <a:pt x="548" y="468"/>
                  <a:pt x="246" y="465"/>
                  <a:pt x="0" y="325"/>
                </a:cubicBezTo>
                <a:cubicBezTo>
                  <a:pt x="169" y="26"/>
                  <a:pt x="169" y="26"/>
                  <a:pt x="169" y="26"/>
                </a:cubicBezTo>
                <a:cubicBezTo>
                  <a:pt x="226" y="59"/>
                  <a:pt x="291" y="80"/>
                  <a:pt x="359" y="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Freeform 7">
            <a:extLst>
              <a:ext uri="{FF2B5EF4-FFF2-40B4-BE49-F238E27FC236}">
                <a16:creationId xmlns:a16="http://schemas.microsoft.com/office/drawing/2014/main" id="{50B6201E-CAAE-4BEA-AB18-4239EBF805F0}"/>
              </a:ext>
            </a:extLst>
          </p:cNvPr>
          <p:cNvSpPr>
            <a:spLocks/>
          </p:cNvSpPr>
          <p:nvPr/>
        </p:nvSpPr>
        <p:spPr bwMode="auto">
          <a:xfrm>
            <a:off x="4022661" y="3750659"/>
            <a:ext cx="1454379" cy="1770548"/>
          </a:xfrm>
          <a:custGeom>
            <a:avLst/>
            <a:gdLst>
              <a:gd name="T0" fmla="*/ 644481 w 573"/>
              <a:gd name="T1" fmla="*/ 328305 h 697"/>
              <a:gd name="T2" fmla="*/ 806843 w 573"/>
              <a:gd name="T3" fmla="*/ 321673 h 697"/>
              <a:gd name="T4" fmla="*/ 722349 w 573"/>
              <a:gd name="T5" fmla="*/ 459295 h 697"/>
              <a:gd name="T6" fmla="*/ 949325 w 573"/>
              <a:gd name="T7" fmla="*/ 669875 h 697"/>
              <a:gd name="T8" fmla="*/ 652764 w 573"/>
              <a:gd name="T9" fmla="*/ 1155700 h 697"/>
              <a:gd name="T10" fmla="*/ 0 w 573"/>
              <a:gd name="T11" fmla="*/ 4974 h 697"/>
              <a:gd name="T12" fmla="*/ 569926 w 573"/>
              <a:gd name="T13" fmla="*/ 0 h 697"/>
              <a:gd name="T14" fmla="*/ 644481 w 573"/>
              <a:gd name="T15" fmla="*/ 32830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3" h="697">
                <a:moveTo>
                  <a:pt x="389" y="198"/>
                </a:moveTo>
                <a:cubicBezTo>
                  <a:pt x="487" y="194"/>
                  <a:pt x="487" y="194"/>
                  <a:pt x="487" y="194"/>
                </a:cubicBezTo>
                <a:cubicBezTo>
                  <a:pt x="436" y="277"/>
                  <a:pt x="436" y="277"/>
                  <a:pt x="436" y="277"/>
                </a:cubicBezTo>
                <a:cubicBezTo>
                  <a:pt x="473" y="328"/>
                  <a:pt x="520" y="371"/>
                  <a:pt x="573" y="404"/>
                </a:cubicBezTo>
                <a:cubicBezTo>
                  <a:pt x="394" y="697"/>
                  <a:pt x="394" y="697"/>
                  <a:pt x="394" y="697"/>
                </a:cubicBezTo>
                <a:cubicBezTo>
                  <a:pt x="152" y="549"/>
                  <a:pt x="3" y="287"/>
                  <a:pt x="0" y="3"/>
                </a:cubicBezTo>
                <a:cubicBezTo>
                  <a:pt x="344" y="0"/>
                  <a:pt x="344" y="0"/>
                  <a:pt x="344" y="0"/>
                </a:cubicBezTo>
                <a:cubicBezTo>
                  <a:pt x="345" y="71"/>
                  <a:pt x="361" y="138"/>
                  <a:pt x="389" y="19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Freeform 8">
            <a:extLst>
              <a:ext uri="{FF2B5EF4-FFF2-40B4-BE49-F238E27FC236}">
                <a16:creationId xmlns:a16="http://schemas.microsoft.com/office/drawing/2014/main" id="{0D71963E-E104-43B3-BAE1-AC67244C3199}"/>
              </a:ext>
            </a:extLst>
          </p:cNvPr>
          <p:cNvSpPr>
            <a:spLocks/>
          </p:cNvSpPr>
          <p:nvPr/>
        </p:nvSpPr>
        <p:spPr bwMode="auto">
          <a:xfrm>
            <a:off x="4025095" y="1943629"/>
            <a:ext cx="1464107" cy="1770548"/>
          </a:xfrm>
          <a:custGeom>
            <a:avLst/>
            <a:gdLst>
              <a:gd name="T0" fmla="*/ 698951 w 577"/>
              <a:gd name="T1" fmla="*/ 734541 h 697"/>
              <a:gd name="T2" fmla="*/ 790047 w 577"/>
              <a:gd name="T3" fmla="*/ 868848 h 697"/>
              <a:gd name="T4" fmla="*/ 627731 w 577"/>
              <a:gd name="T5" fmla="*/ 868848 h 697"/>
              <a:gd name="T6" fmla="*/ 568105 w 577"/>
              <a:gd name="T7" fmla="*/ 1155700 h 697"/>
              <a:gd name="T8" fmla="*/ 0 w 577"/>
              <a:gd name="T9" fmla="*/ 1142435 h 697"/>
              <a:gd name="T10" fmla="*/ 665826 w 577"/>
              <a:gd name="T11" fmla="*/ 0 h 697"/>
              <a:gd name="T12" fmla="*/ 955675 w 577"/>
              <a:gd name="T13" fmla="*/ 489141 h 697"/>
              <a:gd name="T14" fmla="*/ 698951 w 577"/>
              <a:gd name="T15" fmla="*/ 73454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422" y="443"/>
                </a:moveTo>
                <a:cubicBezTo>
                  <a:pt x="477" y="524"/>
                  <a:pt x="477" y="524"/>
                  <a:pt x="477" y="524"/>
                </a:cubicBezTo>
                <a:cubicBezTo>
                  <a:pt x="379" y="524"/>
                  <a:pt x="379" y="524"/>
                  <a:pt x="379" y="524"/>
                </a:cubicBezTo>
                <a:cubicBezTo>
                  <a:pt x="357" y="578"/>
                  <a:pt x="344" y="636"/>
                  <a:pt x="343" y="697"/>
                </a:cubicBezTo>
                <a:cubicBezTo>
                  <a:pt x="0" y="689"/>
                  <a:pt x="0" y="689"/>
                  <a:pt x="0" y="689"/>
                </a:cubicBezTo>
                <a:cubicBezTo>
                  <a:pt x="6" y="406"/>
                  <a:pt x="158" y="145"/>
                  <a:pt x="402" y="0"/>
                </a:cubicBezTo>
                <a:cubicBezTo>
                  <a:pt x="577" y="295"/>
                  <a:pt x="577" y="295"/>
                  <a:pt x="577" y="295"/>
                </a:cubicBezTo>
                <a:cubicBezTo>
                  <a:pt x="515" y="332"/>
                  <a:pt x="462" y="383"/>
                  <a:pt x="422" y="44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Freeform 9">
            <a:extLst>
              <a:ext uri="{FF2B5EF4-FFF2-40B4-BE49-F238E27FC236}">
                <a16:creationId xmlns:a16="http://schemas.microsoft.com/office/drawing/2014/main" id="{EED8D16F-14B0-4376-B33C-F40582710ADF}"/>
              </a:ext>
            </a:extLst>
          </p:cNvPr>
          <p:cNvSpPr>
            <a:spLocks/>
          </p:cNvSpPr>
          <p:nvPr/>
        </p:nvSpPr>
        <p:spPr bwMode="auto">
          <a:xfrm>
            <a:off x="6736853" y="3765251"/>
            <a:ext cx="1464107" cy="1770548"/>
          </a:xfrm>
          <a:custGeom>
            <a:avLst/>
            <a:gdLst>
              <a:gd name="T0" fmla="*/ 256724 w 577"/>
              <a:gd name="T1" fmla="*/ 419501 h 697"/>
              <a:gd name="T2" fmla="*/ 165628 w 577"/>
              <a:gd name="T3" fmla="*/ 285194 h 697"/>
              <a:gd name="T4" fmla="*/ 327944 w 577"/>
              <a:gd name="T5" fmla="*/ 285194 h 697"/>
              <a:gd name="T6" fmla="*/ 387570 w 577"/>
              <a:gd name="T7" fmla="*/ 0 h 697"/>
              <a:gd name="T8" fmla="*/ 955675 w 577"/>
              <a:gd name="T9" fmla="*/ 11607 h 697"/>
              <a:gd name="T10" fmla="*/ 289849 w 577"/>
              <a:gd name="T11" fmla="*/ 1155700 h 697"/>
              <a:gd name="T12" fmla="*/ 0 w 577"/>
              <a:gd name="T13" fmla="*/ 664901 h 697"/>
              <a:gd name="T14" fmla="*/ 256724 w 577"/>
              <a:gd name="T15" fmla="*/ 41950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155" y="253"/>
                </a:moveTo>
                <a:cubicBezTo>
                  <a:pt x="100" y="172"/>
                  <a:pt x="100" y="172"/>
                  <a:pt x="100" y="172"/>
                </a:cubicBezTo>
                <a:cubicBezTo>
                  <a:pt x="198" y="172"/>
                  <a:pt x="198" y="172"/>
                  <a:pt x="198" y="172"/>
                </a:cubicBezTo>
                <a:cubicBezTo>
                  <a:pt x="220" y="119"/>
                  <a:pt x="233" y="61"/>
                  <a:pt x="234" y="0"/>
                </a:cubicBezTo>
                <a:cubicBezTo>
                  <a:pt x="577" y="7"/>
                  <a:pt x="577" y="7"/>
                  <a:pt x="577" y="7"/>
                </a:cubicBezTo>
                <a:cubicBezTo>
                  <a:pt x="571" y="291"/>
                  <a:pt x="419" y="551"/>
                  <a:pt x="175" y="697"/>
                </a:cubicBezTo>
                <a:cubicBezTo>
                  <a:pt x="0" y="401"/>
                  <a:pt x="0" y="401"/>
                  <a:pt x="0" y="401"/>
                </a:cubicBezTo>
                <a:cubicBezTo>
                  <a:pt x="62" y="364"/>
                  <a:pt x="115" y="314"/>
                  <a:pt x="155" y="25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Freeform 10">
            <a:extLst>
              <a:ext uri="{FF2B5EF4-FFF2-40B4-BE49-F238E27FC236}">
                <a16:creationId xmlns:a16="http://schemas.microsoft.com/office/drawing/2014/main" id="{FF60850B-80B5-4B3D-8BA7-85031C78453B}"/>
              </a:ext>
            </a:extLst>
          </p:cNvPr>
          <p:cNvSpPr>
            <a:spLocks/>
          </p:cNvSpPr>
          <p:nvPr/>
        </p:nvSpPr>
        <p:spPr bwMode="auto">
          <a:xfrm>
            <a:off x="6744149" y="1953359"/>
            <a:ext cx="1456811" cy="1770548"/>
          </a:xfrm>
          <a:custGeom>
            <a:avLst/>
            <a:gdLst>
              <a:gd name="T0" fmla="*/ 0 w 574"/>
              <a:gd name="T1" fmla="*/ 485825 h 697"/>
              <a:gd name="T2" fmla="*/ 294882 w 574"/>
              <a:gd name="T3" fmla="*/ 0 h 697"/>
              <a:gd name="T4" fmla="*/ 950913 w 574"/>
              <a:gd name="T5" fmla="*/ 1147409 h 697"/>
              <a:gd name="T6" fmla="*/ 382685 w 574"/>
              <a:gd name="T7" fmla="*/ 1155700 h 697"/>
              <a:gd name="T8" fmla="*/ 314762 w 574"/>
              <a:gd name="T9" fmla="*/ 842318 h 697"/>
              <a:gd name="T10" fmla="*/ 150755 w 574"/>
              <a:gd name="T11" fmla="*/ 847292 h 697"/>
              <a:gd name="T12" fmla="*/ 238557 w 574"/>
              <a:gd name="T13" fmla="*/ 709669 h 697"/>
              <a:gd name="T14" fmla="*/ 0 w 574"/>
              <a:gd name="T15" fmla="*/ 48582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4" h="697">
                <a:moveTo>
                  <a:pt x="0" y="293"/>
                </a:moveTo>
                <a:cubicBezTo>
                  <a:pt x="178" y="0"/>
                  <a:pt x="178" y="0"/>
                  <a:pt x="178" y="0"/>
                </a:cubicBezTo>
                <a:cubicBezTo>
                  <a:pt x="421" y="147"/>
                  <a:pt x="571" y="409"/>
                  <a:pt x="574" y="692"/>
                </a:cubicBezTo>
                <a:cubicBezTo>
                  <a:pt x="231" y="697"/>
                  <a:pt x="231" y="697"/>
                  <a:pt x="231" y="697"/>
                </a:cubicBezTo>
                <a:cubicBezTo>
                  <a:pt x="230" y="630"/>
                  <a:pt x="215" y="566"/>
                  <a:pt x="190" y="508"/>
                </a:cubicBezTo>
                <a:cubicBezTo>
                  <a:pt x="91" y="511"/>
                  <a:pt x="91" y="511"/>
                  <a:pt x="91" y="511"/>
                </a:cubicBezTo>
                <a:cubicBezTo>
                  <a:pt x="144" y="428"/>
                  <a:pt x="144" y="428"/>
                  <a:pt x="144" y="428"/>
                </a:cubicBezTo>
                <a:cubicBezTo>
                  <a:pt x="106" y="374"/>
                  <a:pt x="57" y="328"/>
                  <a:pt x="0" y="29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53" name="Group 12">
            <a:extLst>
              <a:ext uri="{FF2B5EF4-FFF2-40B4-BE49-F238E27FC236}">
                <a16:creationId xmlns:a16="http://schemas.microsoft.com/office/drawing/2014/main" id="{83B74E52-8473-4D02-A9B9-58A9DCFBEF67}"/>
              </a:ext>
            </a:extLst>
          </p:cNvPr>
          <p:cNvGrpSpPr/>
          <p:nvPr/>
        </p:nvGrpSpPr>
        <p:grpSpPr>
          <a:xfrm>
            <a:off x="4389228" y="4236575"/>
            <a:ext cx="701337" cy="570696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E99E3A3E-6A34-4C18-ADBB-7B4B9C709F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5D82E26C-62BA-49FD-85D9-FFD84BCD1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Oval 7">
              <a:extLst>
                <a:ext uri="{FF2B5EF4-FFF2-40B4-BE49-F238E27FC236}">
                  <a16:creationId xmlns:a16="http://schemas.microsoft.com/office/drawing/2014/main" id="{E3C0D49C-B314-4329-BA6F-3ABE6848A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7" name="Freeform 34">
            <a:extLst>
              <a:ext uri="{FF2B5EF4-FFF2-40B4-BE49-F238E27FC236}">
                <a16:creationId xmlns:a16="http://schemas.microsoft.com/office/drawing/2014/main" id="{C74ACD68-3BF0-4E84-A179-37D05B7EFBFD}"/>
              </a:ext>
            </a:extLst>
          </p:cNvPr>
          <p:cNvSpPr>
            <a:spLocks/>
          </p:cNvSpPr>
          <p:nvPr/>
        </p:nvSpPr>
        <p:spPr bwMode="auto">
          <a:xfrm>
            <a:off x="7218403" y="2692707"/>
            <a:ext cx="508304" cy="449934"/>
          </a:xfrm>
          <a:custGeom>
            <a:avLst/>
            <a:gdLst>
              <a:gd name="T0" fmla="*/ 331787 w 136"/>
              <a:gd name="T1" fmla="*/ 117317 h 120"/>
              <a:gd name="T2" fmla="*/ 165894 w 136"/>
              <a:gd name="T3" fmla="*/ 0 h 120"/>
              <a:gd name="T4" fmla="*/ 0 w 136"/>
              <a:gd name="T5" fmla="*/ 117317 h 120"/>
              <a:gd name="T6" fmla="*/ 90266 w 136"/>
              <a:gd name="T7" fmla="*/ 222413 h 120"/>
              <a:gd name="T8" fmla="*/ 53671 w 136"/>
              <a:gd name="T9" fmla="*/ 293292 h 120"/>
              <a:gd name="T10" fmla="*/ 178092 w 136"/>
              <a:gd name="T11" fmla="*/ 234634 h 120"/>
              <a:gd name="T12" fmla="*/ 331787 w 136"/>
              <a:gd name="T13" fmla="*/ 117317 h 1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6" y="0"/>
                  <a:pt x="68" y="0"/>
                </a:cubicBezTo>
                <a:cubicBezTo>
                  <a:pt x="31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7" y="106"/>
                  <a:pt x="22" y="120"/>
                </a:cubicBezTo>
                <a:cubicBezTo>
                  <a:pt x="22" y="120"/>
                  <a:pt x="54" y="111"/>
                  <a:pt x="73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Freeform 55">
            <a:extLst>
              <a:ext uri="{FF2B5EF4-FFF2-40B4-BE49-F238E27FC236}">
                <a16:creationId xmlns:a16="http://schemas.microsoft.com/office/drawing/2014/main" id="{88260541-067B-43CD-8916-EAD361D4B983}"/>
              </a:ext>
            </a:extLst>
          </p:cNvPr>
          <p:cNvSpPr>
            <a:spLocks noEditPoints="1"/>
          </p:cNvSpPr>
          <p:nvPr/>
        </p:nvSpPr>
        <p:spPr bwMode="auto">
          <a:xfrm>
            <a:off x="5807800" y="5063977"/>
            <a:ext cx="603155" cy="629906"/>
          </a:xfrm>
          <a:custGeom>
            <a:avLst/>
            <a:gdLst>
              <a:gd name="T0" fmla="*/ 253757 w 129"/>
              <a:gd name="T1" fmla="*/ 281274 h 135"/>
              <a:gd name="T2" fmla="*/ 388279 w 129"/>
              <a:gd name="T3" fmla="*/ 79490 h 135"/>
              <a:gd name="T4" fmla="*/ 388279 w 129"/>
              <a:gd name="T5" fmla="*/ 64204 h 135"/>
              <a:gd name="T6" fmla="*/ 357706 w 129"/>
              <a:gd name="T7" fmla="*/ 30573 h 135"/>
              <a:gd name="T8" fmla="*/ 342420 w 129"/>
              <a:gd name="T9" fmla="*/ 30573 h 135"/>
              <a:gd name="T10" fmla="*/ 327133 w 129"/>
              <a:gd name="T11" fmla="*/ 48917 h 135"/>
              <a:gd name="T12" fmla="*/ 308789 w 129"/>
              <a:gd name="T13" fmla="*/ 48917 h 135"/>
              <a:gd name="T14" fmla="*/ 308789 w 129"/>
              <a:gd name="T15" fmla="*/ 0 h 135"/>
              <a:gd name="T16" fmla="*/ 82548 w 129"/>
              <a:gd name="T17" fmla="*/ 0 h 135"/>
              <a:gd name="T18" fmla="*/ 82548 w 129"/>
              <a:gd name="T19" fmla="*/ 48917 h 135"/>
              <a:gd name="T20" fmla="*/ 67261 w 129"/>
              <a:gd name="T21" fmla="*/ 48917 h 135"/>
              <a:gd name="T22" fmla="*/ 51974 w 129"/>
              <a:gd name="T23" fmla="*/ 30573 h 135"/>
              <a:gd name="T24" fmla="*/ 36688 w 129"/>
              <a:gd name="T25" fmla="*/ 30573 h 135"/>
              <a:gd name="T26" fmla="*/ 3057 w 129"/>
              <a:gd name="T27" fmla="*/ 64204 h 135"/>
              <a:gd name="T28" fmla="*/ 3057 w 129"/>
              <a:gd name="T29" fmla="*/ 79490 h 135"/>
              <a:gd name="T30" fmla="*/ 140637 w 129"/>
              <a:gd name="T31" fmla="*/ 281274 h 135"/>
              <a:gd name="T32" fmla="*/ 180382 w 129"/>
              <a:gd name="T33" fmla="*/ 299618 h 135"/>
              <a:gd name="T34" fmla="*/ 180382 w 129"/>
              <a:gd name="T35" fmla="*/ 314905 h 135"/>
              <a:gd name="T36" fmla="*/ 165095 w 129"/>
              <a:gd name="T37" fmla="*/ 324077 h 135"/>
              <a:gd name="T38" fmla="*/ 180382 w 129"/>
              <a:gd name="T39" fmla="*/ 330191 h 135"/>
              <a:gd name="T40" fmla="*/ 180382 w 129"/>
              <a:gd name="T41" fmla="*/ 348535 h 135"/>
              <a:gd name="T42" fmla="*/ 165095 w 129"/>
              <a:gd name="T43" fmla="*/ 363822 h 135"/>
              <a:gd name="T44" fmla="*/ 146751 w 129"/>
              <a:gd name="T45" fmla="*/ 379108 h 135"/>
              <a:gd name="T46" fmla="*/ 131465 w 129"/>
              <a:gd name="T47" fmla="*/ 394395 h 135"/>
              <a:gd name="T48" fmla="*/ 149809 w 129"/>
              <a:gd name="T49" fmla="*/ 412739 h 135"/>
              <a:gd name="T50" fmla="*/ 244585 w 129"/>
              <a:gd name="T51" fmla="*/ 412739 h 135"/>
              <a:gd name="T52" fmla="*/ 259872 w 129"/>
              <a:gd name="T53" fmla="*/ 394395 h 135"/>
              <a:gd name="T54" fmla="*/ 244585 w 129"/>
              <a:gd name="T55" fmla="*/ 379108 h 135"/>
              <a:gd name="T56" fmla="*/ 226242 w 129"/>
              <a:gd name="T57" fmla="*/ 363822 h 135"/>
              <a:gd name="T58" fmla="*/ 210955 w 129"/>
              <a:gd name="T59" fmla="*/ 348535 h 135"/>
              <a:gd name="T60" fmla="*/ 210955 w 129"/>
              <a:gd name="T61" fmla="*/ 330191 h 135"/>
              <a:gd name="T62" fmla="*/ 229299 w 129"/>
              <a:gd name="T63" fmla="*/ 324077 h 135"/>
              <a:gd name="T64" fmla="*/ 210955 w 129"/>
              <a:gd name="T65" fmla="*/ 314905 h 135"/>
              <a:gd name="T66" fmla="*/ 210955 w 129"/>
              <a:gd name="T67" fmla="*/ 299618 h 135"/>
              <a:gd name="T68" fmla="*/ 253757 w 129"/>
              <a:gd name="T69" fmla="*/ 281274 h 135"/>
              <a:gd name="T70" fmla="*/ 308789 w 129"/>
              <a:gd name="T71" fmla="*/ 64204 h 135"/>
              <a:gd name="T72" fmla="*/ 327133 w 129"/>
              <a:gd name="T73" fmla="*/ 64204 h 135"/>
              <a:gd name="T74" fmla="*/ 342420 w 129"/>
              <a:gd name="T75" fmla="*/ 48917 h 135"/>
              <a:gd name="T76" fmla="*/ 357706 w 129"/>
              <a:gd name="T77" fmla="*/ 64204 h 135"/>
              <a:gd name="T78" fmla="*/ 357706 w 129"/>
              <a:gd name="T79" fmla="*/ 79490 h 135"/>
              <a:gd name="T80" fmla="*/ 278216 w 129"/>
              <a:gd name="T81" fmla="*/ 217070 h 135"/>
              <a:gd name="T82" fmla="*/ 308789 w 129"/>
              <a:gd name="T83" fmla="*/ 64204 h 135"/>
              <a:gd name="T84" fmla="*/ 110063 w 129"/>
              <a:gd name="T85" fmla="*/ 220127 h 135"/>
              <a:gd name="T86" fmla="*/ 30573 w 129"/>
              <a:gd name="T87" fmla="*/ 82548 h 135"/>
              <a:gd name="T88" fmla="*/ 30573 w 129"/>
              <a:gd name="T89" fmla="*/ 67261 h 135"/>
              <a:gd name="T90" fmla="*/ 45860 w 129"/>
              <a:gd name="T91" fmla="*/ 51975 h 135"/>
              <a:gd name="T92" fmla="*/ 61146 w 129"/>
              <a:gd name="T93" fmla="*/ 67261 h 135"/>
              <a:gd name="T94" fmla="*/ 79490 w 129"/>
              <a:gd name="T95" fmla="*/ 67261 h 135"/>
              <a:gd name="T96" fmla="*/ 110063 w 129"/>
              <a:gd name="T97" fmla="*/ 220127 h 13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59" name="Group 25">
            <a:extLst>
              <a:ext uri="{FF2B5EF4-FFF2-40B4-BE49-F238E27FC236}">
                <a16:creationId xmlns:a16="http://schemas.microsoft.com/office/drawing/2014/main" id="{F281A462-54A1-40F2-BE9A-62C9BD531943}"/>
              </a:ext>
            </a:extLst>
          </p:cNvPr>
          <p:cNvGrpSpPr/>
          <p:nvPr/>
        </p:nvGrpSpPr>
        <p:grpSpPr>
          <a:xfrm>
            <a:off x="4422846" y="2693791"/>
            <a:ext cx="481769" cy="474123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216D14F5-AC39-48F9-8CCD-91684879D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927B454-A504-4C9D-80DE-215FDB14C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2" name="Group 28">
            <a:extLst>
              <a:ext uri="{FF2B5EF4-FFF2-40B4-BE49-F238E27FC236}">
                <a16:creationId xmlns:a16="http://schemas.microsoft.com/office/drawing/2014/main" id="{F7302E19-0568-4B1F-A23A-2BBB8E106651}"/>
              </a:ext>
            </a:extLst>
          </p:cNvPr>
          <p:cNvGrpSpPr/>
          <p:nvPr/>
        </p:nvGrpSpPr>
        <p:grpSpPr>
          <a:xfrm>
            <a:off x="7314137" y="4291092"/>
            <a:ext cx="411680" cy="516183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63" name="Freeform 80">
              <a:extLst>
                <a:ext uri="{FF2B5EF4-FFF2-40B4-BE49-F238E27FC236}">
                  <a16:creationId xmlns:a16="http://schemas.microsoft.com/office/drawing/2014/main" id="{B1DBD7E9-980B-4C81-B4D3-7C228F5BC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Freeform 81">
              <a:extLst>
                <a:ext uri="{FF2B5EF4-FFF2-40B4-BE49-F238E27FC236}">
                  <a16:creationId xmlns:a16="http://schemas.microsoft.com/office/drawing/2014/main" id="{383DEF3C-B9C6-4367-90BA-6F784D608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Freeform 82">
              <a:extLst>
                <a:ext uri="{FF2B5EF4-FFF2-40B4-BE49-F238E27FC236}">
                  <a16:creationId xmlns:a16="http://schemas.microsoft.com/office/drawing/2014/main" id="{25B85409-0A38-4A02-B30A-BBB52194D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Oval 83">
              <a:extLst>
                <a:ext uri="{FF2B5EF4-FFF2-40B4-BE49-F238E27FC236}">
                  <a16:creationId xmlns:a16="http://schemas.microsoft.com/office/drawing/2014/main" id="{C28E99DA-A778-4441-8BBF-CB3509F44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7" name="Group 33">
            <a:extLst>
              <a:ext uri="{FF2B5EF4-FFF2-40B4-BE49-F238E27FC236}">
                <a16:creationId xmlns:a16="http://schemas.microsoft.com/office/drawing/2014/main" id="{8E3FB80C-9369-4556-A9E5-F90967784785}"/>
              </a:ext>
            </a:extLst>
          </p:cNvPr>
          <p:cNvGrpSpPr/>
          <p:nvPr/>
        </p:nvGrpSpPr>
        <p:grpSpPr>
          <a:xfrm>
            <a:off x="5823099" y="1772579"/>
            <a:ext cx="572700" cy="645955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68" name="Freeform 147">
              <a:extLst>
                <a:ext uri="{FF2B5EF4-FFF2-40B4-BE49-F238E27FC236}">
                  <a16:creationId xmlns:a16="http://schemas.microsoft.com/office/drawing/2014/main" id="{6AF51411-D72E-4697-862C-41F134CEC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Freeform 148">
              <a:extLst>
                <a:ext uri="{FF2B5EF4-FFF2-40B4-BE49-F238E27FC236}">
                  <a16:creationId xmlns:a16="http://schemas.microsoft.com/office/drawing/2014/main" id="{642207ED-8365-4222-8871-DE64789AB4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149">
              <a:extLst>
                <a:ext uri="{FF2B5EF4-FFF2-40B4-BE49-F238E27FC236}">
                  <a16:creationId xmlns:a16="http://schemas.microsoft.com/office/drawing/2014/main" id="{137B7EC1-CFC8-4325-A4E7-E9A67515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8" name="文本框 87">
            <a:extLst>
              <a:ext uri="{FF2B5EF4-FFF2-40B4-BE49-F238E27FC236}">
                <a16:creationId xmlns:a16="http://schemas.microsoft.com/office/drawing/2014/main" id="{ED552C2C-0C20-45FF-8932-68C48D1791D0}"/>
              </a:ext>
            </a:extLst>
          </p:cNvPr>
          <p:cNvSpPr txBox="1"/>
          <p:nvPr/>
        </p:nvSpPr>
        <p:spPr>
          <a:xfrm>
            <a:off x="1439528" y="1597289"/>
            <a:ext cx="2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风格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6033D653-7F5E-467F-B4EF-3B1C4D037D75}"/>
              </a:ext>
            </a:extLst>
          </p:cNvPr>
          <p:cNvSpPr txBox="1"/>
          <p:nvPr/>
        </p:nvSpPr>
        <p:spPr>
          <a:xfrm>
            <a:off x="1235733" y="2233868"/>
            <a:ext cx="2999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Android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风格 </a:t>
            </a:r>
            <a:r>
              <a:rPr lang="en" altLang="zh-CN" dirty="0">
                <a:solidFill>
                  <a:schemeClr val="bg1"/>
                </a:solidFill>
                <a:cs typeface="+mn-ea"/>
                <a:sym typeface="+mn-lt"/>
              </a:rPr>
              <a:t>Material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8DC570A8-F7BF-40BF-B1D0-F3403BE02129}"/>
              </a:ext>
            </a:extLst>
          </p:cNvPr>
          <p:cNvSpPr txBox="1"/>
          <p:nvPr/>
        </p:nvSpPr>
        <p:spPr>
          <a:xfrm>
            <a:off x="1168827" y="2570933"/>
            <a:ext cx="251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iOS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风格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Cupertino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7BCE9D35-04C0-41C3-B0BF-5171DC2DD67C}"/>
              </a:ext>
            </a:extLst>
          </p:cNvPr>
          <p:cNvSpPr txBox="1"/>
          <p:nvPr/>
        </p:nvSpPr>
        <p:spPr>
          <a:xfrm>
            <a:off x="247244" y="4176402"/>
            <a:ext cx="3864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Flutter 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与 </a:t>
            </a:r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Native 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通讯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4A48D3DF-4DCF-425C-8C30-65C4FB58DBAB}"/>
              </a:ext>
            </a:extLst>
          </p:cNvPr>
          <p:cNvSpPr txBox="1"/>
          <p:nvPr/>
        </p:nvSpPr>
        <p:spPr>
          <a:xfrm>
            <a:off x="249664" y="4715440"/>
            <a:ext cx="3772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BasicMessageChannel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：传递字符串或半结构化信息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201970DE-A363-4367-8B9D-92F88A63E7CE}"/>
              </a:ext>
            </a:extLst>
          </p:cNvPr>
          <p:cNvSpPr txBox="1"/>
          <p:nvPr/>
        </p:nvSpPr>
        <p:spPr>
          <a:xfrm>
            <a:off x="281058" y="5376587"/>
            <a:ext cx="4170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MethodChannel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：传递方法调用（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method invocation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545EFAE9-6D47-4222-804D-78812067309B}"/>
              </a:ext>
            </a:extLst>
          </p:cNvPr>
          <p:cNvSpPr txBox="1"/>
          <p:nvPr/>
        </p:nvSpPr>
        <p:spPr>
          <a:xfrm>
            <a:off x="7770211" y="1942181"/>
            <a:ext cx="4377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Flutter Packages 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的操作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62FEC8F1-AFDD-485A-959F-74B4DB6378EA}"/>
              </a:ext>
            </a:extLst>
          </p:cNvPr>
          <p:cNvSpPr txBox="1"/>
          <p:nvPr/>
        </p:nvSpPr>
        <p:spPr>
          <a:xfrm>
            <a:off x="8526858" y="2689648"/>
            <a:ext cx="251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https://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pub.dev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/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981DCE2B-60ED-47F3-B50E-6278F66BDB12}"/>
              </a:ext>
            </a:extLst>
          </p:cNvPr>
          <p:cNvSpPr txBox="1"/>
          <p:nvPr/>
        </p:nvSpPr>
        <p:spPr>
          <a:xfrm>
            <a:off x="8583342" y="3107038"/>
            <a:ext cx="251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类似与</a:t>
            </a:r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npm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包管理工具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501D693B-66A8-4BB7-96D7-0B32E90E0D86}"/>
              </a:ext>
            </a:extLst>
          </p:cNvPr>
          <p:cNvSpPr txBox="1"/>
          <p:nvPr/>
        </p:nvSpPr>
        <p:spPr>
          <a:xfrm>
            <a:off x="8169341" y="4449716"/>
            <a:ext cx="2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开发语言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689F96B2-1890-4020-9A16-509758B3EB71}"/>
              </a:ext>
            </a:extLst>
          </p:cNvPr>
          <p:cNvSpPr txBox="1"/>
          <p:nvPr/>
        </p:nvSpPr>
        <p:spPr>
          <a:xfrm>
            <a:off x="8526858" y="5069053"/>
            <a:ext cx="251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Dart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强类型语言</a:t>
            </a:r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22DA2B41-FFC2-2640-B7B6-CCB7EDDE3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041" y="3434145"/>
            <a:ext cx="1857917" cy="522625"/>
          </a:xfrm>
          <a:prstGeom prst="rect">
            <a:avLst/>
          </a:prstGeom>
        </p:spPr>
      </p:pic>
      <p:sp>
        <p:nvSpPr>
          <p:cNvPr id="100" name="文本框 99">
            <a:extLst>
              <a:ext uri="{FF2B5EF4-FFF2-40B4-BE49-F238E27FC236}">
                <a16:creationId xmlns:a16="http://schemas.microsoft.com/office/drawing/2014/main" id="{E8A7F835-0AA4-2647-9E40-CE02C73A731B}"/>
              </a:ext>
            </a:extLst>
          </p:cNvPr>
          <p:cNvSpPr txBox="1"/>
          <p:nvPr/>
        </p:nvSpPr>
        <p:spPr>
          <a:xfrm>
            <a:off x="287800" y="6047640"/>
            <a:ext cx="5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cs typeface="+mn-ea"/>
                <a:sym typeface="+mn-lt"/>
              </a:rPr>
              <a:t>EventChannel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：数据流（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event streams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）通讯</a:t>
            </a:r>
          </a:p>
        </p:txBody>
      </p:sp>
    </p:spTree>
    <p:extLst>
      <p:ext uri="{BB962C8B-B14F-4D97-AF65-F5344CB8AC3E}">
        <p14:creationId xmlns:p14="http://schemas.microsoft.com/office/powerpoint/2010/main" val="3319441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7" grpId="0" animBg="1"/>
      <p:bldP spid="58" grpId="0" animBg="1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10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90" y="266702"/>
            <a:ext cx="1692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核心概念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Core concepts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0D12D9A-82C1-401D-BB92-952A4E6B8A27}"/>
              </a:ext>
            </a:extLst>
          </p:cNvPr>
          <p:cNvSpPr/>
          <p:nvPr/>
        </p:nvSpPr>
        <p:spPr>
          <a:xfrm rot="2700000">
            <a:off x="1285876" y="2984839"/>
            <a:ext cx="2386910" cy="238691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FD479DD-D971-462D-AACF-0DEC10601578}"/>
              </a:ext>
            </a:extLst>
          </p:cNvPr>
          <p:cNvSpPr/>
          <p:nvPr/>
        </p:nvSpPr>
        <p:spPr>
          <a:xfrm rot="2700000">
            <a:off x="3304700" y="1906057"/>
            <a:ext cx="1841857" cy="184185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5A79AF-5794-40B6-B4C7-535F4148596A}"/>
              </a:ext>
            </a:extLst>
          </p:cNvPr>
          <p:cNvSpPr/>
          <p:nvPr/>
        </p:nvSpPr>
        <p:spPr>
          <a:xfrm rot="2700000">
            <a:off x="3607661" y="4485507"/>
            <a:ext cx="1210444" cy="121044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37C7E76-5DD3-4914-9760-8ADD3DACF4D0}"/>
              </a:ext>
            </a:extLst>
          </p:cNvPr>
          <p:cNvSpPr/>
          <p:nvPr/>
        </p:nvSpPr>
        <p:spPr>
          <a:xfrm rot="2700000">
            <a:off x="4440815" y="3778352"/>
            <a:ext cx="822536" cy="821119"/>
          </a:xfrm>
          <a:prstGeom prst="rect">
            <a:avLst/>
          </a:prstGeom>
          <a:solidFill>
            <a:srgbClr val="1D379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6C761659-4F34-40E9-BAA1-236013AA35C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786014" y="3818709"/>
            <a:ext cx="177161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80%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TextBox 32">
            <a:extLst>
              <a:ext uri="{FF2B5EF4-FFF2-40B4-BE49-F238E27FC236}">
                <a16:creationId xmlns:a16="http://schemas.microsoft.com/office/drawing/2014/main" id="{F8E77B25-BCFE-4310-A154-215919B9575C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829050" y="2672668"/>
            <a:ext cx="177882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55%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Box 33">
            <a:extLst>
              <a:ext uri="{FF2B5EF4-FFF2-40B4-BE49-F238E27FC236}">
                <a16:creationId xmlns:a16="http://schemas.microsoft.com/office/drawing/2014/main" id="{69DEC5D5-3DC3-4A5D-9A0B-4576216FA093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759674" y="4891969"/>
            <a:ext cx="197841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EAE7D4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34%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EAE7D4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0AD461-3804-4054-AFB3-A321DF00AC4C}"/>
              </a:ext>
            </a:extLst>
          </p:cNvPr>
          <p:cNvSpPr txBox="1"/>
          <p:nvPr/>
        </p:nvSpPr>
        <p:spPr>
          <a:xfrm>
            <a:off x="7028811" y="2382228"/>
            <a:ext cx="2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Widget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2DACEE5-1791-412D-8F5C-BE09D5B19A82}"/>
              </a:ext>
            </a:extLst>
          </p:cNvPr>
          <p:cNvSpPr txBox="1"/>
          <p:nvPr/>
        </p:nvSpPr>
        <p:spPr>
          <a:xfrm>
            <a:off x="8970383" y="2511139"/>
            <a:ext cx="251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在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中，几乎所有东西都是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Widget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DF1E62B-B98E-43A1-971F-B42C39D68F1A}"/>
              </a:ext>
            </a:extLst>
          </p:cNvPr>
          <p:cNvSpPr/>
          <p:nvPr/>
        </p:nvSpPr>
        <p:spPr>
          <a:xfrm>
            <a:off x="6339130" y="2480360"/>
            <a:ext cx="400111" cy="400111"/>
          </a:xfrm>
          <a:prstGeom prst="ellipse">
            <a:avLst/>
          </a:prstGeom>
          <a:solidFill>
            <a:srgbClr val="67315A"/>
          </a:solidFill>
          <a:ln>
            <a:solidFill>
              <a:srgbClr val="6A2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D76E7B2-0081-4DD3-951A-A745687B9DC8}"/>
              </a:ext>
            </a:extLst>
          </p:cNvPr>
          <p:cNvSpPr txBox="1"/>
          <p:nvPr/>
        </p:nvSpPr>
        <p:spPr>
          <a:xfrm>
            <a:off x="6988521" y="3372315"/>
            <a:ext cx="2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State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BC9E635-9DAC-40DD-9C0D-61A5D52C3B27}"/>
              </a:ext>
            </a:extLst>
          </p:cNvPr>
          <p:cNvSpPr txBox="1"/>
          <p:nvPr/>
        </p:nvSpPr>
        <p:spPr>
          <a:xfrm>
            <a:off x="8930094" y="3501225"/>
            <a:ext cx="251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用于”交互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干预“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50DF6449-F019-4E1D-827B-FC429BB489EB}"/>
              </a:ext>
            </a:extLst>
          </p:cNvPr>
          <p:cNvSpPr/>
          <p:nvPr/>
        </p:nvSpPr>
        <p:spPr>
          <a:xfrm>
            <a:off x="6298841" y="3470446"/>
            <a:ext cx="400111" cy="400111"/>
          </a:xfrm>
          <a:prstGeom prst="ellipse">
            <a:avLst/>
          </a:prstGeom>
          <a:solidFill>
            <a:srgbClr val="67315A"/>
          </a:solidFill>
          <a:ln>
            <a:solidFill>
              <a:srgbClr val="6A2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01029E3-2FA8-44A2-8681-E9DCD3031993}"/>
              </a:ext>
            </a:extLst>
          </p:cNvPr>
          <p:cNvSpPr txBox="1"/>
          <p:nvPr/>
        </p:nvSpPr>
        <p:spPr>
          <a:xfrm>
            <a:off x="7018333" y="4408354"/>
            <a:ext cx="2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>
                <a:solidFill>
                  <a:schemeClr val="bg1"/>
                </a:solidFill>
                <a:cs typeface="+mn-ea"/>
                <a:sym typeface="+mn-lt"/>
              </a:rPr>
              <a:t>Context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55DE92E-4005-42B4-BD71-E31F5BBAA31B}"/>
              </a:ext>
            </a:extLst>
          </p:cNvPr>
          <p:cNvSpPr txBox="1"/>
          <p:nvPr/>
        </p:nvSpPr>
        <p:spPr>
          <a:xfrm>
            <a:off x="8959905" y="4537265"/>
            <a:ext cx="251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context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作为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widget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树的一部分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C1762DEE-F862-4274-A646-03D1D6DC0516}"/>
              </a:ext>
            </a:extLst>
          </p:cNvPr>
          <p:cNvSpPr/>
          <p:nvPr/>
        </p:nvSpPr>
        <p:spPr>
          <a:xfrm>
            <a:off x="6328651" y="4506486"/>
            <a:ext cx="400111" cy="400111"/>
          </a:xfrm>
          <a:prstGeom prst="ellipse">
            <a:avLst/>
          </a:prstGeom>
          <a:solidFill>
            <a:srgbClr val="67315A"/>
          </a:solidFill>
          <a:ln>
            <a:solidFill>
              <a:srgbClr val="6A2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1699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5" grpId="0"/>
      <p:bldP spid="16" grpId="0"/>
      <p:bldP spid="18" grpId="0" animBg="1"/>
      <p:bldP spid="19" grpId="0"/>
      <p:bldP spid="20" grpId="0"/>
      <p:bldP spid="21" grpId="0" animBg="1"/>
      <p:bldP spid="22" grpId="0"/>
      <p:bldP spid="23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剪去对角的矩形 29">
            <a:extLst>
              <a:ext uri="{FF2B5EF4-FFF2-40B4-BE49-F238E27FC236}">
                <a16:creationId xmlns:a16="http://schemas.microsoft.com/office/drawing/2014/main" id="{34E98BAA-F890-B641-904B-D0C733805DE2}"/>
              </a:ext>
            </a:extLst>
          </p:cNvPr>
          <p:cNvSpPr/>
          <p:nvPr/>
        </p:nvSpPr>
        <p:spPr>
          <a:xfrm>
            <a:off x="1219200" y="2143560"/>
            <a:ext cx="9677400" cy="3253940"/>
          </a:xfrm>
          <a:prstGeom prst="snip2Diag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2665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使用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的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企业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Enterprises using flutter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53A3E41-DB36-5740-9983-79A8C1520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886" y="2514658"/>
            <a:ext cx="2374900" cy="6985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DBF7D905-5CEE-864F-B6E5-058715BCD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5472" y="2514658"/>
            <a:ext cx="3751578" cy="596842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6189F12C-8B51-0E48-8B02-1C3736FDB5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5568" y="3584256"/>
            <a:ext cx="2489218" cy="949644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FD09DBBF-656E-EB4B-A663-9583AA95E3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8846" y="3246307"/>
            <a:ext cx="2229315" cy="1625542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ED4E31F6-16BE-2243-8F5C-473B635E24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31507" y="3375460"/>
            <a:ext cx="2099893" cy="165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457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28C0AF-D023-4C55-B376-5D629453C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4725" y="672745"/>
            <a:ext cx="5845243" cy="551251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5AA678C-A895-4D99-B697-7AF79C351906}"/>
              </a:ext>
            </a:extLst>
          </p:cNvPr>
          <p:cNvSpPr txBox="1"/>
          <p:nvPr/>
        </p:nvSpPr>
        <p:spPr>
          <a:xfrm>
            <a:off x="4696424" y="2861502"/>
            <a:ext cx="33950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架构</a:t>
            </a:r>
          </a:p>
          <a:p>
            <a:pPr algn="ctr"/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2F0FE0-4FAC-42EE-B3EF-5E1B0C7E0625}"/>
              </a:ext>
            </a:extLst>
          </p:cNvPr>
          <p:cNvSpPr txBox="1"/>
          <p:nvPr/>
        </p:nvSpPr>
        <p:spPr>
          <a:xfrm>
            <a:off x="4330007" y="3918637"/>
            <a:ext cx="4171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Flutter architecture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93674AC-2A0C-4C7F-9ED5-A0A67380DBFE}"/>
              </a:ext>
            </a:extLst>
          </p:cNvPr>
          <p:cNvCxnSpPr/>
          <p:nvPr/>
        </p:nvCxnSpPr>
        <p:spPr>
          <a:xfrm>
            <a:off x="5303871" y="2859501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80BDB2D-B79B-42D1-8DC2-0023A7826743}"/>
              </a:ext>
            </a:extLst>
          </p:cNvPr>
          <p:cNvCxnSpPr/>
          <p:nvPr/>
        </p:nvCxnSpPr>
        <p:spPr>
          <a:xfrm>
            <a:off x="5303871" y="3742728"/>
            <a:ext cx="22669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89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028A1D-BA94-4483-8968-629AA0D908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373589" cy="1295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E4706F-FE78-48D5-AF7C-D62406BEACC5}"/>
              </a:ext>
            </a:extLst>
          </p:cNvPr>
          <p:cNvSpPr txBox="1"/>
          <p:nvPr/>
        </p:nvSpPr>
        <p:spPr>
          <a:xfrm>
            <a:off x="361949" y="266702"/>
            <a:ext cx="85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CD0BE5C-E0B5-46A7-85E9-F5A140D7EFFB}"/>
              </a:ext>
            </a:extLst>
          </p:cNvPr>
          <p:cNvSpPr txBox="1"/>
          <p:nvPr/>
        </p:nvSpPr>
        <p:spPr>
          <a:xfrm>
            <a:off x="1373589" y="266702"/>
            <a:ext cx="149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底层概述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5D13EF-6AA7-4E38-A625-9183C0E124C7}"/>
              </a:ext>
            </a:extLst>
          </p:cNvPr>
          <p:cNvSpPr txBox="1"/>
          <p:nvPr/>
        </p:nvSpPr>
        <p:spPr>
          <a:xfrm>
            <a:off x="1373589" y="728365"/>
            <a:ext cx="362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High-level overview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Google Shape;73;p14">
            <a:extLst>
              <a:ext uri="{FF2B5EF4-FFF2-40B4-BE49-F238E27FC236}">
                <a16:creationId xmlns:a16="http://schemas.microsoft.com/office/drawing/2014/main" id="{A5EABB7E-3A0B-794E-B180-CBB65AF83172}"/>
              </a:ext>
            </a:extLst>
          </p:cNvPr>
          <p:cNvSpPr/>
          <p:nvPr/>
        </p:nvSpPr>
        <p:spPr>
          <a:xfrm>
            <a:off x="2870200" y="4200022"/>
            <a:ext cx="6736400" cy="791077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75;p14">
            <a:extLst>
              <a:ext uri="{FF2B5EF4-FFF2-40B4-BE49-F238E27FC236}">
                <a16:creationId xmlns:a16="http://schemas.microsoft.com/office/drawing/2014/main" id="{972E4A66-078F-9247-BEF9-7666C4F2B29B}"/>
              </a:ext>
            </a:extLst>
          </p:cNvPr>
          <p:cNvSpPr/>
          <p:nvPr/>
        </p:nvSpPr>
        <p:spPr>
          <a:xfrm>
            <a:off x="4992050" y="4393823"/>
            <a:ext cx="1364700" cy="27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Skia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" name="Google Shape;76;p14">
            <a:extLst>
              <a:ext uri="{FF2B5EF4-FFF2-40B4-BE49-F238E27FC236}">
                <a16:creationId xmlns:a16="http://schemas.microsoft.com/office/drawing/2014/main" id="{618EA50C-8F73-9B4D-A69F-9F647CB97B36}"/>
              </a:ext>
            </a:extLst>
          </p:cNvPr>
          <p:cNvSpPr/>
          <p:nvPr/>
        </p:nvSpPr>
        <p:spPr>
          <a:xfrm>
            <a:off x="6508175" y="4393823"/>
            <a:ext cx="1364700" cy="27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Dart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" name="Google Shape;77;p14">
            <a:extLst>
              <a:ext uri="{FF2B5EF4-FFF2-40B4-BE49-F238E27FC236}">
                <a16:creationId xmlns:a16="http://schemas.microsoft.com/office/drawing/2014/main" id="{C9CB64DB-D6C8-5846-AEA6-CB8E0AB6BD26}"/>
              </a:ext>
            </a:extLst>
          </p:cNvPr>
          <p:cNvSpPr/>
          <p:nvPr/>
        </p:nvSpPr>
        <p:spPr>
          <a:xfrm>
            <a:off x="8024300" y="4393823"/>
            <a:ext cx="1364700" cy="27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Text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" name="Google Shape;78;p14">
            <a:extLst>
              <a:ext uri="{FF2B5EF4-FFF2-40B4-BE49-F238E27FC236}">
                <a16:creationId xmlns:a16="http://schemas.microsoft.com/office/drawing/2014/main" id="{9A940473-4AE2-8D45-B00F-4032B50C9F01}"/>
              </a:ext>
            </a:extLst>
          </p:cNvPr>
          <p:cNvSpPr/>
          <p:nvPr/>
        </p:nvSpPr>
        <p:spPr>
          <a:xfrm>
            <a:off x="2870200" y="1699060"/>
            <a:ext cx="6736400" cy="2244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79;p14">
            <a:extLst>
              <a:ext uri="{FF2B5EF4-FFF2-40B4-BE49-F238E27FC236}">
                <a16:creationId xmlns:a16="http://schemas.microsoft.com/office/drawing/2014/main" id="{E33F43F9-0CE7-9B4D-A758-6E3BFDB2B9A4}"/>
              </a:ext>
            </a:extLst>
          </p:cNvPr>
          <p:cNvSpPr/>
          <p:nvPr/>
        </p:nvSpPr>
        <p:spPr>
          <a:xfrm>
            <a:off x="4991975" y="3510023"/>
            <a:ext cx="43971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Foundation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" name="Google Shape;80;p14">
            <a:extLst>
              <a:ext uri="{FF2B5EF4-FFF2-40B4-BE49-F238E27FC236}">
                <a16:creationId xmlns:a16="http://schemas.microsoft.com/office/drawing/2014/main" id="{DE1A8FF7-EC12-9F4D-88DC-C9A958B5102D}"/>
              </a:ext>
            </a:extLst>
          </p:cNvPr>
          <p:cNvSpPr/>
          <p:nvPr/>
        </p:nvSpPr>
        <p:spPr>
          <a:xfrm>
            <a:off x="4991975" y="3098423"/>
            <a:ext cx="13647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Animation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" name="Google Shape;81;p14">
            <a:extLst>
              <a:ext uri="{FF2B5EF4-FFF2-40B4-BE49-F238E27FC236}">
                <a16:creationId xmlns:a16="http://schemas.microsoft.com/office/drawing/2014/main" id="{39EB9A63-77D1-3B4A-B384-B24380F8C6B2}"/>
              </a:ext>
            </a:extLst>
          </p:cNvPr>
          <p:cNvSpPr/>
          <p:nvPr/>
        </p:nvSpPr>
        <p:spPr>
          <a:xfrm>
            <a:off x="6508175" y="3098423"/>
            <a:ext cx="13647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Painting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" name="Google Shape;82;p14">
            <a:extLst>
              <a:ext uri="{FF2B5EF4-FFF2-40B4-BE49-F238E27FC236}">
                <a16:creationId xmlns:a16="http://schemas.microsoft.com/office/drawing/2014/main" id="{40391E93-AB25-7E47-99B4-02D5CBDE3520}"/>
              </a:ext>
            </a:extLst>
          </p:cNvPr>
          <p:cNvSpPr/>
          <p:nvPr/>
        </p:nvSpPr>
        <p:spPr>
          <a:xfrm>
            <a:off x="4991975" y="2686823"/>
            <a:ext cx="43971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" name="Google Shape;83;p14">
            <a:extLst>
              <a:ext uri="{FF2B5EF4-FFF2-40B4-BE49-F238E27FC236}">
                <a16:creationId xmlns:a16="http://schemas.microsoft.com/office/drawing/2014/main" id="{AF0E9CF4-31AB-9845-BD45-CCF0627D43B7}"/>
              </a:ext>
            </a:extLst>
          </p:cNvPr>
          <p:cNvSpPr/>
          <p:nvPr/>
        </p:nvSpPr>
        <p:spPr>
          <a:xfrm>
            <a:off x="4991975" y="2275223"/>
            <a:ext cx="43971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Widgets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84;p14">
            <a:extLst>
              <a:ext uri="{FF2B5EF4-FFF2-40B4-BE49-F238E27FC236}">
                <a16:creationId xmlns:a16="http://schemas.microsoft.com/office/drawing/2014/main" id="{C5440504-8604-374F-B1FC-8710EF65FE3A}"/>
              </a:ext>
            </a:extLst>
          </p:cNvPr>
          <p:cNvSpPr/>
          <p:nvPr/>
        </p:nvSpPr>
        <p:spPr>
          <a:xfrm>
            <a:off x="4992050" y="1863635"/>
            <a:ext cx="21822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Material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" name="Google Shape;85;p14">
            <a:extLst>
              <a:ext uri="{FF2B5EF4-FFF2-40B4-BE49-F238E27FC236}">
                <a16:creationId xmlns:a16="http://schemas.microsoft.com/office/drawing/2014/main" id="{DC3985FF-5184-E540-B619-9E5DCA60B458}"/>
              </a:ext>
            </a:extLst>
          </p:cNvPr>
          <p:cNvSpPr/>
          <p:nvPr/>
        </p:nvSpPr>
        <p:spPr>
          <a:xfrm>
            <a:off x="8024375" y="3098423"/>
            <a:ext cx="13647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Gestures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" name="Google Shape;86;p14">
            <a:extLst>
              <a:ext uri="{FF2B5EF4-FFF2-40B4-BE49-F238E27FC236}">
                <a16:creationId xmlns:a16="http://schemas.microsoft.com/office/drawing/2014/main" id="{1E65B38B-9C70-1D4D-BC83-E006B33DAB9A}"/>
              </a:ext>
            </a:extLst>
          </p:cNvPr>
          <p:cNvSpPr txBox="1"/>
          <p:nvPr/>
        </p:nvSpPr>
        <p:spPr>
          <a:xfrm>
            <a:off x="3212417" y="4221973"/>
            <a:ext cx="11430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Engine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(C++)</a:t>
            </a:r>
            <a:endParaRPr dirty="0"/>
          </a:p>
        </p:txBody>
      </p:sp>
      <p:sp>
        <p:nvSpPr>
          <p:cNvPr id="50" name="Google Shape;87;p14">
            <a:extLst>
              <a:ext uri="{FF2B5EF4-FFF2-40B4-BE49-F238E27FC236}">
                <a16:creationId xmlns:a16="http://schemas.microsoft.com/office/drawing/2014/main" id="{077A526D-0DEF-4540-BAFF-A5CB963BF90E}"/>
              </a:ext>
            </a:extLst>
          </p:cNvPr>
          <p:cNvSpPr txBox="1"/>
          <p:nvPr/>
        </p:nvSpPr>
        <p:spPr>
          <a:xfrm>
            <a:off x="3175000" y="2508498"/>
            <a:ext cx="1621425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Framework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(Dart)</a:t>
            </a:r>
            <a:endParaRPr dirty="0"/>
          </a:p>
        </p:txBody>
      </p:sp>
      <p:sp>
        <p:nvSpPr>
          <p:cNvPr id="51" name="Google Shape;88;p14">
            <a:extLst>
              <a:ext uri="{FF2B5EF4-FFF2-40B4-BE49-F238E27FC236}">
                <a16:creationId xmlns:a16="http://schemas.microsoft.com/office/drawing/2014/main" id="{EAD18904-A3F3-2040-A397-9C528C2ECF56}"/>
              </a:ext>
            </a:extLst>
          </p:cNvPr>
          <p:cNvSpPr/>
          <p:nvPr/>
        </p:nvSpPr>
        <p:spPr>
          <a:xfrm>
            <a:off x="7209725" y="1863635"/>
            <a:ext cx="2182200" cy="27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Cupertino</a:t>
            </a:r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484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47E8E4D-4B59-4D68-B3B3-DC14CC34961D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OeJc0s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niXNL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eJc0u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54lzSy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54lzS2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aWGe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aWGeS5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aWGeS7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amGeSy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amGeS3Br3rpLAAAAagAAABsAAAB1bml2ZXJzYWwvdW5pdmVyc2FsLnBuZy54bWyzsa/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/gIAAJcLAAAmAAAAAAAAAAEAAAAAAAYLAAB1bml2ZXJzYWwvaHRtbF9wdWJsaXNoaW5nX3NldHRpbmdzLnhtbFBLAQIAABQAAgAIAOeJc0tocVKRmgEAAB8GAAAfAAAAAAAAAAEAAAAAAEgOAAB1bml2ZXJzYWwvaHRtbF9za2luX3NldHRpbmdzLmpzUEsBAgAAFAACAAgAaWGeSz08L9HBAAAA5QEAABoAAAAAAAAAAQAAAAAAHxAAAHVuaXZlcnNhbC9pMThuX3ByZXNldHMueG1sUEsBAgAAFAACAAgAaWGeS5r5lmRrAAAAawAAABwAAAAAAAAAAQAAAAAAGBEAAHVuaXZlcnNhbC9sb2NhbF9zZXR0aW5ncy54bWxQSwECAAAUAAIACABElFdHI7RO+/sCAACwCAAAFAAAAAAAAAABAAAAAAC9EQAAdW5pdmVyc2FsL3BsYXllci54bWxQSwECAAAUAAIACABpYZ5LsIcj9GwBAAD3AgAAKQAAAAAAAAABAAAAAADqFAAAdW5pdmVyc2FsL3NraW5fY3VzdG9taXphdGlvbl9zZXR0aW5ncy54bWxQSwECAAAUAAIACABqYZ5LJOD/F8QMAABjGQAAFwAAAAAAAAAAAAAAAACdFgAAdW5pdmVyc2FsL3VuaXZlcnNhbC5wbmdQSwECAAAUAAIACABqYZ5LcGveuksAAABqAAAAGwAAAAAAAAABAAAAAACWIwAAdW5pdmVyc2FsL3VuaXZlcnNhbC5wbmcueG1sUEsFBgAAAAALAAsASQMAABokAAAAAA=="/>
  <p:tag name="ISPRING_PRESENTATION_TITLE" val="9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D:\ppt\第11批\634532"/>
  <p:tag name="ISPRING_FIRST_PUBLISH" val="1"/>
</p:tagLst>
</file>

<file path=ppt/theme/theme1.xml><?xml version="1.0" encoding="utf-8"?>
<a:theme xmlns:a="http://schemas.openxmlformats.org/drawingml/2006/main" name="第一PPT，www.1ppt.com">
  <a:themeElements>
    <a:clrScheme name="自定义 15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79646"/>
      </a:folHlink>
    </a:clrScheme>
    <a:fontScheme name="um0s233o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565</TotalTime>
  <Words>983</Words>
  <Application>Microsoft Macintosh PowerPoint</Application>
  <PresentationFormat>宽屏</PresentationFormat>
  <Paragraphs>202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方正细谭黑简体</vt:lpstr>
      <vt:lpstr>Microsoft YaHei</vt:lpstr>
      <vt:lpstr>字魂59号-创粗黑</vt:lpstr>
      <vt:lpstr>Lantinghei SC Demibold</vt:lpstr>
      <vt:lpstr>Agency FB</vt:lpstr>
      <vt:lpstr>Arial</vt:lpstr>
      <vt:lpstr>Calibri</vt:lpstr>
      <vt:lpstr>Latha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星空科技感</dc:title>
  <dc:creator>第一PPT</dc:creator>
  <cp:keywords>www.1ppt.com</cp:keywords>
  <dc:description>www.1ppt.com</dc:description>
  <cp:lastModifiedBy>297996582@qq.com</cp:lastModifiedBy>
  <cp:revision>284</cp:revision>
  <dcterms:created xsi:type="dcterms:W3CDTF">2017-08-18T03:02:00Z</dcterms:created>
  <dcterms:modified xsi:type="dcterms:W3CDTF">2020-07-03T06:22:34Z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